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779" r:id="rId2"/>
    <p:sldId id="925" r:id="rId3"/>
    <p:sldId id="927" r:id="rId4"/>
    <p:sldId id="885" r:id="rId5"/>
    <p:sldId id="911" r:id="rId6"/>
    <p:sldId id="910" r:id="rId7"/>
    <p:sldId id="905" r:id="rId8"/>
    <p:sldId id="906" r:id="rId9"/>
    <p:sldId id="891" r:id="rId10"/>
    <p:sldId id="928" r:id="rId11"/>
    <p:sldId id="895" r:id="rId12"/>
    <p:sldId id="929" r:id="rId13"/>
    <p:sldId id="931" r:id="rId14"/>
    <p:sldId id="903" r:id="rId15"/>
    <p:sldId id="896" r:id="rId16"/>
    <p:sldId id="930" r:id="rId17"/>
    <p:sldId id="918" r:id="rId18"/>
    <p:sldId id="924" r:id="rId19"/>
    <p:sldId id="900" r:id="rId20"/>
    <p:sldId id="914" r:id="rId21"/>
    <p:sldId id="883" r:id="rId22"/>
    <p:sldId id="887" r:id="rId23"/>
    <p:sldId id="926" r:id="rId24"/>
    <p:sldId id="884" r:id="rId25"/>
    <p:sldId id="915" r:id="rId26"/>
    <p:sldId id="916" r:id="rId27"/>
    <p:sldId id="91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80" autoAdjust="0"/>
    <p:restoredTop sz="83902" autoAdjust="0"/>
  </p:normalViewPr>
  <p:slideViewPr>
    <p:cSldViewPr>
      <p:cViewPr varScale="1">
        <p:scale>
          <a:sx n="74" d="100"/>
          <a:sy n="74" d="100"/>
        </p:scale>
        <p:origin x="879" y="48"/>
      </p:cViewPr>
      <p:guideLst>
        <p:guide orient="horz" pos="2160"/>
        <p:guide pos="2880"/>
      </p:guideLst>
    </p:cSldViewPr>
  </p:slideViewPr>
  <p:outlineViewPr>
    <p:cViewPr>
      <p:scale>
        <a:sx n="33" d="100"/>
        <a:sy n="33" d="100"/>
      </p:scale>
      <p:origin x="0" y="316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73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65DB9-6DAE-4BF2-9169-4412A1017124}" type="datetimeFigureOut">
              <a:rPr lang="en-US" smtClean="0"/>
              <a:pPr/>
              <a:t>9/19/2019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CB8EA3-9C64-41CF-8B9F-F8FDC21EADB8}" type="slidenum">
              <a:rPr lang="en-US" smtClean="0"/>
              <a:pPr/>
              <a:t>‹#›</a:t>
            </a:fld>
            <a:endParaRPr lang="en-US"/>
          </a:p>
        </p:txBody>
      </p:sp>
    </p:spTree>
    <p:extLst>
      <p:ext uri="{BB962C8B-B14F-4D97-AF65-F5344CB8AC3E}">
        <p14:creationId xmlns:p14="http://schemas.microsoft.com/office/powerpoint/2010/main" val="393482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36041B-D968-4B7E-B784-C3C44989FA2A}" type="datetimeFigureOut">
              <a:rPr lang="en-US" smtClean="0"/>
              <a:pPr/>
              <a:t>9/19/2019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23FCAD-5035-4D78-94E4-67499F8CFE64}" type="slidenum">
              <a:rPr lang="en-US" smtClean="0"/>
              <a:pPr/>
              <a:t>‹#›</a:t>
            </a:fld>
            <a:endParaRPr lang="en-US"/>
          </a:p>
        </p:txBody>
      </p:sp>
    </p:spTree>
    <p:extLst>
      <p:ext uri="{BB962C8B-B14F-4D97-AF65-F5344CB8AC3E}">
        <p14:creationId xmlns:p14="http://schemas.microsoft.com/office/powerpoint/2010/main" val="47597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Teddy Roosevelt and the Rough Riders at San Juan Hill</a:t>
            </a:r>
          </a:p>
        </p:txBody>
      </p:sp>
      <p:sp>
        <p:nvSpPr>
          <p:cNvPr id="4" name="Slide Number Placeholder 3"/>
          <p:cNvSpPr>
            <a:spLocks noGrp="1"/>
          </p:cNvSpPr>
          <p:nvPr>
            <p:ph type="sldNum" sz="quarter" idx="10"/>
          </p:nvPr>
        </p:nvSpPr>
        <p:spPr/>
        <p:txBody>
          <a:bodyPr/>
          <a:lstStyle/>
          <a:p>
            <a:fld id="{0523FCAD-5035-4D78-94E4-67499F8CFE64}" type="slidenum">
              <a:rPr lang="en-US" smtClean="0"/>
              <a:pPr/>
              <a:t>1</a:t>
            </a:fld>
            <a:endParaRPr lang="en-US"/>
          </a:p>
        </p:txBody>
      </p:sp>
    </p:spTree>
    <p:extLst>
      <p:ext uri="{BB962C8B-B14F-4D97-AF65-F5344CB8AC3E}">
        <p14:creationId xmlns:p14="http://schemas.microsoft.com/office/powerpoint/2010/main" val="74726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a:t>
            </a:r>
            <a:r>
              <a:rPr lang="en-US" dirty="0" err="1"/>
              <a:t>www.maplandia.com</a:t>
            </a:r>
            <a:r>
              <a:rPr lang="en-US" dirty="0"/>
              <a:t>/</a:t>
            </a:r>
            <a:r>
              <a:rPr lang="en-US" dirty="0" err="1"/>
              <a:t>vietnam</a:t>
            </a:r>
            <a:r>
              <a:rPr lang="en-US" dirty="0"/>
              <a:t>/</a:t>
            </a:r>
            <a:r>
              <a:rPr lang="en-US" dirty="0" err="1"/>
              <a:t>thanh-hoa</a:t>
            </a:r>
            <a:r>
              <a:rPr lang="en-US" dirty="0"/>
              <a:t>/" title="satellite maps of </a:t>
            </a:r>
            <a:r>
              <a:rPr lang="en-US" dirty="0" err="1"/>
              <a:t>Thanh</a:t>
            </a:r>
            <a:r>
              <a:rPr lang="en-US" dirty="0"/>
              <a:t> </a:t>
            </a:r>
            <a:r>
              <a:rPr lang="en-US" dirty="0" err="1"/>
              <a:t>Hoa</a:t>
            </a:r>
            <a:r>
              <a:rPr lang="en-US" dirty="0"/>
              <a:t>"&gt;</a:t>
            </a:r>
            <a:r>
              <a:rPr lang="en-US" dirty="0" err="1"/>
              <a:t>Thanh</a:t>
            </a:r>
            <a:r>
              <a:rPr lang="en-US" dirty="0"/>
              <a:t> </a:t>
            </a:r>
            <a:r>
              <a:rPr lang="en-US" dirty="0" err="1"/>
              <a:t>Hoa</a:t>
            </a:r>
            <a:r>
              <a:rPr lang="en-US" dirty="0"/>
              <a:t> </a:t>
            </a:r>
            <a:r>
              <a:rPr lang="en-US" dirty="0" err="1"/>
              <a:t>google</a:t>
            </a:r>
            <a:r>
              <a:rPr lang="en-US" dirty="0"/>
              <a:t> satellite maps&lt;/a&gt;</a:t>
            </a:r>
          </a:p>
          <a:p>
            <a:endParaRPr lang="en-US" dirty="0"/>
          </a:p>
          <a:p>
            <a:endParaRPr lang="en-US" dirty="0"/>
          </a:p>
        </p:txBody>
      </p:sp>
      <p:sp>
        <p:nvSpPr>
          <p:cNvPr id="4" name="Slide Number Placeholder 3"/>
          <p:cNvSpPr>
            <a:spLocks noGrp="1"/>
          </p:cNvSpPr>
          <p:nvPr>
            <p:ph type="sldNum" sz="quarter" idx="10"/>
          </p:nvPr>
        </p:nvSpPr>
        <p:spPr/>
        <p:txBody>
          <a:bodyPr/>
          <a:lstStyle/>
          <a:p>
            <a:fld id="{0523FCAD-5035-4D78-94E4-67499F8CFE64}" type="slidenum">
              <a:rPr lang="en-US" smtClean="0"/>
              <a:pPr/>
              <a:t>24</a:t>
            </a:fld>
            <a:endParaRPr lang="en-US"/>
          </a:p>
        </p:txBody>
      </p:sp>
    </p:spTree>
    <p:extLst>
      <p:ext uri="{BB962C8B-B14F-4D97-AF65-F5344CB8AC3E}">
        <p14:creationId xmlns:p14="http://schemas.microsoft.com/office/powerpoint/2010/main" val="236909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77B70CC6-E95D-4373-8C87-CE593D6D6E5B}"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82062-40CD-4174-99B7-630DB28489CF}"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7B70CC6-E95D-4373-8C87-CE593D6D6E5B}"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82062-40CD-4174-99B7-630DB28489CF}"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7B70CC6-E95D-4373-8C87-CE593D6D6E5B}" type="datetimeFigureOut">
              <a:rPr lang="en-US" smtClean="0"/>
              <a:pPr/>
              <a:t>9/19/2019</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D3C82062-40CD-4174-99B7-630DB28489CF}" type="slidenum">
              <a:rPr lang="en-US" smtClean="0"/>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7B70CC6-E95D-4373-8C87-CE593D6D6E5B}"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82062-40CD-4174-99B7-630DB28489CF}"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7B70CC6-E95D-4373-8C87-CE593D6D6E5B}"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82062-40CD-4174-99B7-630DB28489C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7B70CC6-E95D-4373-8C87-CE593D6D6E5B}" type="datetimeFigureOut">
              <a:rPr lang="en-US" smtClean="0"/>
              <a:pPr/>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82062-40CD-4174-99B7-630DB28489CF}"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7B70CC6-E95D-4373-8C87-CE593D6D6E5B}" type="datetimeFigureOut">
              <a:rPr lang="en-US" smtClean="0"/>
              <a:pPr/>
              <a:t>9/19/2019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C82062-40CD-4174-99B7-630DB28489CF}"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7B70CC6-E95D-4373-8C87-CE593D6D6E5B}" type="datetimeFigureOut">
              <a:rPr lang="en-US" smtClean="0"/>
              <a:pPr/>
              <a:t>9/19/2019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C82062-40CD-4174-99B7-630DB28489CF}"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70CC6-E95D-4373-8C87-CE593D6D6E5B}" type="datetimeFigureOut">
              <a:rPr lang="en-US" smtClean="0"/>
              <a:pPr/>
              <a:t>9/19/2019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C82062-40CD-4174-99B7-630DB28489CF}"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7B70CC6-E95D-4373-8C87-CE593D6D6E5B}" type="datetimeFigureOut">
              <a:rPr lang="en-US" smtClean="0"/>
              <a:pPr/>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82062-40CD-4174-99B7-630DB28489CF}"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7B70CC6-E95D-4373-8C87-CE593D6D6E5B}" type="datetimeFigureOut">
              <a:rPr lang="en-US" smtClean="0"/>
              <a:pPr/>
              <a:t>9/19/2019</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D3C82062-40CD-4174-99B7-630DB28489C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7B70CC6-E95D-4373-8C87-CE593D6D6E5B}" type="datetimeFigureOut">
              <a:rPr lang="en-US" smtClean="0"/>
              <a:pPr/>
              <a:t>9/19/2019</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3C82062-40CD-4174-99B7-630DB28489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gif"/><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mailto:bprice@hpu.ed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334000"/>
            <a:ext cx="8077200" cy="1499616"/>
          </a:xfrm>
        </p:spPr>
        <p:txBody>
          <a:bodyPr/>
          <a:lstStyle/>
          <a:p>
            <a:r>
              <a:rPr lang="en-US" dirty="0"/>
              <a:t>The story of two iconic USAF leaders who championed competing visions for the future of tactical aviation in the wake of Vietnam</a:t>
            </a:r>
          </a:p>
          <a:p>
            <a:endParaRPr lang="en-US" dirty="0"/>
          </a:p>
        </p:txBody>
      </p:sp>
      <p:sp>
        <p:nvSpPr>
          <p:cNvPr id="2" name="Title 1"/>
          <p:cNvSpPr>
            <a:spLocks noGrp="1"/>
          </p:cNvSpPr>
          <p:nvPr>
            <p:ph type="ctrTitle"/>
          </p:nvPr>
        </p:nvSpPr>
        <p:spPr>
          <a:xfrm>
            <a:off x="533400" y="5181600"/>
            <a:ext cx="8077200" cy="914400"/>
          </a:xfrm>
        </p:spPr>
        <p:txBody>
          <a:bodyPr>
            <a:normAutofit/>
          </a:bodyPr>
          <a:lstStyle/>
          <a:p>
            <a:r>
              <a:rPr lang="en-US" dirty="0"/>
              <a:t>Gen. “Bill” Creech, John Boyd</a:t>
            </a:r>
          </a:p>
        </p:txBody>
      </p:sp>
      <p:sp>
        <p:nvSpPr>
          <p:cNvPr id="6" name="Title 1"/>
          <p:cNvSpPr txBox="1">
            <a:spLocks/>
          </p:cNvSpPr>
          <p:nvPr/>
        </p:nvSpPr>
        <p:spPr>
          <a:xfrm>
            <a:off x="457200" y="304800"/>
            <a:ext cx="8382000" cy="762000"/>
          </a:xfrm>
          <a:prstGeom prst="rect">
            <a:avLst/>
          </a:prstGeo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700" b="1" kern="1200">
                <a:solidFill>
                  <a:schemeClr val="accent1">
                    <a:satMod val="150000"/>
                  </a:schemeClr>
                </a:solidFill>
                <a:effectLst/>
                <a:latin typeface="+mj-lt"/>
                <a:ea typeface="+mj-ea"/>
                <a:cs typeface="+mj-cs"/>
              </a:defRPr>
            </a:lvl1pPr>
            <a:extLst/>
          </a:lstStyle>
          <a:p>
            <a:pPr algn="ctr"/>
            <a:r>
              <a:rPr lang="en-US" sz="4000" dirty="0"/>
              <a:t>Eagles, Falcons &amp; Warthogs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0" y="1524000"/>
            <a:ext cx="2864618" cy="2584823"/>
          </a:xfrm>
          <a:prstGeom prst="rect">
            <a:avLst/>
          </a:prstGeom>
        </p:spPr>
      </p:pic>
      <p:pic>
        <p:nvPicPr>
          <p:cNvPr id="9" name="Picture 8" descr="F-15 clear background.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415" y="555267"/>
            <a:ext cx="2645985" cy="1760683"/>
          </a:xfrm>
          <a:prstGeom prst="rect">
            <a:avLst/>
          </a:prstGeom>
        </p:spPr>
      </p:pic>
      <p:pic>
        <p:nvPicPr>
          <p:cNvPr id="10" name="Picture 9" descr="John-R-Boyd-3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19400" y="1524000"/>
            <a:ext cx="2590800" cy="2590800"/>
          </a:xfrm>
          <a:prstGeom prst="rect">
            <a:avLst/>
          </a:prstGeom>
        </p:spPr>
      </p:pic>
      <p:pic>
        <p:nvPicPr>
          <p:cNvPr id="5" name="Picture 4">
            <a:extLst>
              <a:ext uri="{FF2B5EF4-FFF2-40B4-BE49-F238E27FC236}">
                <a16:creationId xmlns:a16="http://schemas.microsoft.com/office/drawing/2014/main" id="{B5F95BEF-0710-4D98-B4FB-AAFF087E7C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52" b="90000" l="2556" r="94889">
                        <a14:foregroundMark x1="6333" y1="65476" x2="6333" y2="65476"/>
                        <a14:foregroundMark x1="2556" y1="66905" x2="2556" y2="66905"/>
                        <a14:foregroundMark x1="90889" y1="21667" x2="90889" y2="21667"/>
                        <a14:foregroundMark x1="94889" y1="18810" x2="94889" y2="18810"/>
                        <a14:foregroundMark x1="59444" y1="10714" x2="59444" y2="10714"/>
                        <a14:foregroundMark x1="58889" y1="8810" x2="58889" y2="8810"/>
                        <a14:foregroundMark x1="58778" y1="9048" x2="58778" y2="9048"/>
                        <a14:foregroundMark x1="59000" y1="7381" x2="59000" y2="7381"/>
                        <a14:foregroundMark x1="60111" y1="14762" x2="60111" y2="14762"/>
                        <a14:foregroundMark x1="59556" y1="14286" x2="59556" y2="15238"/>
                        <a14:foregroundMark x1="58667" y1="6905" x2="58667" y2="6905"/>
                        <a14:foregroundMark x1="58667" y1="5952" x2="58667" y2="5952"/>
                        <a14:foregroundMark x1="2889" y1="70952" x2="2889" y2="70952"/>
                      </a14:backgroundRemoval>
                    </a14:imgEffect>
                  </a14:imgLayer>
                </a14:imgProps>
              </a:ext>
            </a:extLst>
          </a:blip>
          <a:stretch>
            <a:fillRect/>
          </a:stretch>
        </p:blipFill>
        <p:spPr>
          <a:xfrm rot="21437249">
            <a:off x="112143" y="3577358"/>
            <a:ext cx="3429000" cy="1600200"/>
          </a:xfrm>
          <a:prstGeom prst="rect">
            <a:avLst/>
          </a:prstGeom>
        </p:spPr>
      </p:pic>
      <p:pic>
        <p:nvPicPr>
          <p:cNvPr id="12" name="Picture 11">
            <a:extLst>
              <a:ext uri="{FF2B5EF4-FFF2-40B4-BE49-F238E27FC236}">
                <a16:creationId xmlns:a16="http://schemas.microsoft.com/office/drawing/2014/main" id="{842A209E-F816-4448-9220-693F5135FD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3000" r="91333">
                        <a14:foregroundMark x1="7222" y1="72000" x2="7222" y2="72000"/>
                        <a14:foregroundMark x1="3111" y1="70833" x2="3111" y2="70833"/>
                        <a14:foregroundMark x1="27111" y1="10000" x2="27111" y2="10000"/>
                        <a14:foregroundMark x1="91333" y1="31833" x2="91333" y2="31833"/>
                      </a14:backgroundRemoval>
                    </a14:imgEffect>
                  </a14:imgLayer>
                </a14:imgProps>
              </a:ext>
            </a:extLst>
          </a:blip>
          <a:stretch>
            <a:fillRect/>
          </a:stretch>
        </p:blipFill>
        <p:spPr>
          <a:xfrm>
            <a:off x="381000" y="2057400"/>
            <a:ext cx="2519323" cy="1679549"/>
          </a:xfrm>
          <a:prstGeom prst="rect">
            <a:avLst/>
          </a:prstGeom>
        </p:spPr>
      </p:pic>
    </p:spTree>
    <p:extLst>
      <p:ext uri="{BB962C8B-B14F-4D97-AF65-F5344CB8AC3E}">
        <p14:creationId xmlns:p14="http://schemas.microsoft.com/office/powerpoint/2010/main" val="31356171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F-16 becomes Multi-Role</a:t>
            </a:r>
          </a:p>
        </p:txBody>
      </p:sp>
      <p:pic>
        <p:nvPicPr>
          <p:cNvPr id="6" name="Picture 5">
            <a:extLst>
              <a:ext uri="{FF2B5EF4-FFF2-40B4-BE49-F238E27FC236}">
                <a16:creationId xmlns:a16="http://schemas.microsoft.com/office/drawing/2014/main" id="{55BD3ED0-9AD1-4123-AA9C-9E2C028C997B}"/>
              </a:ext>
            </a:extLst>
          </p:cNvPr>
          <p:cNvPicPr>
            <a:picLocks noChangeAspect="1"/>
          </p:cNvPicPr>
          <p:nvPr/>
        </p:nvPicPr>
        <p:blipFill>
          <a:blip r:embed="rId2"/>
          <a:stretch>
            <a:fillRect/>
          </a:stretch>
        </p:blipFill>
        <p:spPr>
          <a:xfrm>
            <a:off x="533400" y="2286000"/>
            <a:ext cx="2761009" cy="3733800"/>
          </a:xfrm>
          <a:prstGeom prst="rect">
            <a:avLst/>
          </a:prstGeom>
        </p:spPr>
      </p:pic>
      <p:pic>
        <p:nvPicPr>
          <p:cNvPr id="7" name="Picture 6">
            <a:extLst>
              <a:ext uri="{FF2B5EF4-FFF2-40B4-BE49-F238E27FC236}">
                <a16:creationId xmlns:a16="http://schemas.microsoft.com/office/drawing/2014/main" id="{8A219FCB-0E40-4D9F-9214-2B75F4BAC2CD}"/>
              </a:ext>
            </a:extLst>
          </p:cNvPr>
          <p:cNvPicPr>
            <a:picLocks noChangeAspect="1"/>
          </p:cNvPicPr>
          <p:nvPr/>
        </p:nvPicPr>
        <p:blipFill>
          <a:blip r:embed="rId3"/>
          <a:stretch>
            <a:fillRect/>
          </a:stretch>
        </p:blipFill>
        <p:spPr>
          <a:xfrm>
            <a:off x="4038600" y="2701572"/>
            <a:ext cx="4191000" cy="2902655"/>
          </a:xfrm>
          <a:prstGeom prst="rect">
            <a:avLst/>
          </a:prstGeom>
        </p:spPr>
      </p:pic>
    </p:spTree>
    <p:extLst>
      <p:ext uri="{BB962C8B-B14F-4D97-AF65-F5344CB8AC3E}">
        <p14:creationId xmlns:p14="http://schemas.microsoft.com/office/powerpoint/2010/main" val="308164794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LoE</a:t>
            </a:r>
            <a:r>
              <a:rPr lang="en-US" dirty="0"/>
              <a:t> #2: Congress</a:t>
            </a:r>
          </a:p>
        </p:txBody>
      </p:sp>
      <p:pic>
        <p:nvPicPr>
          <p:cNvPr id="8" name="Picture 7">
            <a:extLst>
              <a:ext uri="{FF2B5EF4-FFF2-40B4-BE49-F238E27FC236}">
                <a16:creationId xmlns:a16="http://schemas.microsoft.com/office/drawing/2014/main" id="{0FA875CC-D3E1-4153-99E4-3BA40838F72A}"/>
              </a:ext>
            </a:extLst>
          </p:cNvPr>
          <p:cNvPicPr>
            <a:picLocks noChangeAspect="1"/>
          </p:cNvPicPr>
          <p:nvPr/>
        </p:nvPicPr>
        <p:blipFill>
          <a:blip r:embed="rId2"/>
          <a:stretch>
            <a:fillRect/>
          </a:stretch>
        </p:blipFill>
        <p:spPr>
          <a:xfrm>
            <a:off x="2514600" y="1757967"/>
            <a:ext cx="2400300" cy="3033106"/>
          </a:xfrm>
          <a:prstGeom prst="rect">
            <a:avLst/>
          </a:prstGeom>
        </p:spPr>
      </p:pic>
      <p:pic>
        <p:nvPicPr>
          <p:cNvPr id="9" name="Picture 8">
            <a:extLst>
              <a:ext uri="{FF2B5EF4-FFF2-40B4-BE49-F238E27FC236}">
                <a16:creationId xmlns:a16="http://schemas.microsoft.com/office/drawing/2014/main" id="{E68536BB-4E10-4F02-A0C7-3C9F80BE869C}"/>
              </a:ext>
            </a:extLst>
          </p:cNvPr>
          <p:cNvPicPr>
            <a:picLocks noChangeAspect="1"/>
          </p:cNvPicPr>
          <p:nvPr/>
        </p:nvPicPr>
        <p:blipFill>
          <a:blip r:embed="rId3"/>
          <a:stretch>
            <a:fillRect/>
          </a:stretch>
        </p:blipFill>
        <p:spPr>
          <a:xfrm>
            <a:off x="304800" y="3962400"/>
            <a:ext cx="2057710" cy="2600325"/>
          </a:xfrm>
          <a:prstGeom prst="rect">
            <a:avLst/>
          </a:prstGeom>
        </p:spPr>
      </p:pic>
      <p:pic>
        <p:nvPicPr>
          <p:cNvPr id="10" name="Picture 9">
            <a:extLst>
              <a:ext uri="{FF2B5EF4-FFF2-40B4-BE49-F238E27FC236}">
                <a16:creationId xmlns:a16="http://schemas.microsoft.com/office/drawing/2014/main" id="{1E4EC38E-6C61-4063-8F6E-471697411233}"/>
              </a:ext>
            </a:extLst>
          </p:cNvPr>
          <p:cNvPicPr>
            <a:picLocks noChangeAspect="1"/>
          </p:cNvPicPr>
          <p:nvPr/>
        </p:nvPicPr>
        <p:blipFill>
          <a:blip r:embed="rId4"/>
          <a:stretch>
            <a:fillRect/>
          </a:stretch>
        </p:blipFill>
        <p:spPr>
          <a:xfrm>
            <a:off x="4800600" y="3566506"/>
            <a:ext cx="2043289" cy="2438400"/>
          </a:xfrm>
          <a:prstGeom prst="rect">
            <a:avLst/>
          </a:prstGeom>
        </p:spPr>
      </p:pic>
      <p:pic>
        <p:nvPicPr>
          <p:cNvPr id="11" name="Picture 10">
            <a:extLst>
              <a:ext uri="{FF2B5EF4-FFF2-40B4-BE49-F238E27FC236}">
                <a16:creationId xmlns:a16="http://schemas.microsoft.com/office/drawing/2014/main" id="{19E661F9-5F7D-4941-8A67-04CF69CCE1DA}"/>
              </a:ext>
            </a:extLst>
          </p:cNvPr>
          <p:cNvPicPr>
            <a:picLocks noChangeAspect="1"/>
          </p:cNvPicPr>
          <p:nvPr/>
        </p:nvPicPr>
        <p:blipFill>
          <a:blip r:embed="rId5"/>
          <a:stretch>
            <a:fillRect/>
          </a:stretch>
        </p:blipFill>
        <p:spPr>
          <a:xfrm>
            <a:off x="6981185" y="4191000"/>
            <a:ext cx="1857375" cy="2466975"/>
          </a:xfrm>
          <a:prstGeom prst="rect">
            <a:avLst/>
          </a:prstGeom>
        </p:spPr>
      </p:pic>
      <p:pic>
        <p:nvPicPr>
          <p:cNvPr id="12" name="Picture 11">
            <a:extLst>
              <a:ext uri="{FF2B5EF4-FFF2-40B4-BE49-F238E27FC236}">
                <a16:creationId xmlns:a16="http://schemas.microsoft.com/office/drawing/2014/main" id="{E021F555-321C-4B02-BE72-67321D441B1F}"/>
              </a:ext>
            </a:extLst>
          </p:cNvPr>
          <p:cNvPicPr>
            <a:picLocks noChangeAspect="1"/>
          </p:cNvPicPr>
          <p:nvPr/>
        </p:nvPicPr>
        <p:blipFill>
          <a:blip r:embed="rId6"/>
          <a:stretch>
            <a:fillRect/>
          </a:stretch>
        </p:blipFill>
        <p:spPr>
          <a:xfrm>
            <a:off x="6981185" y="1752601"/>
            <a:ext cx="1858015" cy="2362200"/>
          </a:xfrm>
          <a:prstGeom prst="rect">
            <a:avLst/>
          </a:prstGeom>
        </p:spPr>
      </p:pic>
      <p:pic>
        <p:nvPicPr>
          <p:cNvPr id="13" name="Picture 12">
            <a:extLst>
              <a:ext uri="{FF2B5EF4-FFF2-40B4-BE49-F238E27FC236}">
                <a16:creationId xmlns:a16="http://schemas.microsoft.com/office/drawing/2014/main" id="{192CB49A-A976-41DD-BB49-CCE0D74DBA2E}"/>
              </a:ext>
            </a:extLst>
          </p:cNvPr>
          <p:cNvPicPr>
            <a:picLocks noChangeAspect="1"/>
          </p:cNvPicPr>
          <p:nvPr/>
        </p:nvPicPr>
        <p:blipFill>
          <a:blip r:embed="rId7"/>
          <a:stretch>
            <a:fillRect/>
          </a:stretch>
        </p:blipFill>
        <p:spPr>
          <a:xfrm>
            <a:off x="333530" y="2000628"/>
            <a:ext cx="2000250" cy="1533525"/>
          </a:xfrm>
          <a:prstGeom prst="rect">
            <a:avLst/>
          </a:prstGeom>
        </p:spPr>
      </p:pic>
    </p:spTree>
    <p:extLst>
      <p:ext uri="{BB962C8B-B14F-4D97-AF65-F5344CB8AC3E}">
        <p14:creationId xmlns:p14="http://schemas.microsoft.com/office/powerpoint/2010/main" val="40095923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Yom Kippur War</a:t>
            </a:r>
          </a:p>
        </p:txBody>
      </p:sp>
      <p:pic>
        <p:nvPicPr>
          <p:cNvPr id="3" name="Picture 2">
            <a:extLst>
              <a:ext uri="{FF2B5EF4-FFF2-40B4-BE49-F238E27FC236}">
                <a16:creationId xmlns:a16="http://schemas.microsoft.com/office/drawing/2014/main" id="{87997374-9CB9-4BBA-9A16-6D32B29317D8}"/>
              </a:ext>
            </a:extLst>
          </p:cNvPr>
          <p:cNvPicPr>
            <a:picLocks noChangeAspect="1"/>
          </p:cNvPicPr>
          <p:nvPr/>
        </p:nvPicPr>
        <p:blipFill>
          <a:blip r:embed="rId2"/>
          <a:stretch>
            <a:fillRect/>
          </a:stretch>
        </p:blipFill>
        <p:spPr>
          <a:xfrm>
            <a:off x="990600" y="1543050"/>
            <a:ext cx="7315200" cy="5314950"/>
          </a:xfrm>
          <a:prstGeom prst="rect">
            <a:avLst/>
          </a:prstGeom>
        </p:spPr>
      </p:pic>
    </p:spTree>
    <p:extLst>
      <p:ext uri="{BB962C8B-B14F-4D97-AF65-F5344CB8AC3E}">
        <p14:creationId xmlns:p14="http://schemas.microsoft.com/office/powerpoint/2010/main" val="4675559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Rollback Briefing</a:t>
            </a:r>
          </a:p>
        </p:txBody>
      </p:sp>
      <p:pic>
        <p:nvPicPr>
          <p:cNvPr id="6" name="Picture 5">
            <a:extLst>
              <a:ext uri="{FF2B5EF4-FFF2-40B4-BE49-F238E27FC236}">
                <a16:creationId xmlns:a16="http://schemas.microsoft.com/office/drawing/2014/main" id="{8FCD1B4D-9475-45CF-AB58-8E6B9FC4EF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630422"/>
            <a:ext cx="3903042" cy="5105400"/>
          </a:xfrm>
          <a:prstGeom prst="rect">
            <a:avLst/>
          </a:prstGeom>
        </p:spPr>
      </p:pic>
      <p:pic>
        <p:nvPicPr>
          <p:cNvPr id="8" name="Picture 7">
            <a:extLst>
              <a:ext uri="{FF2B5EF4-FFF2-40B4-BE49-F238E27FC236}">
                <a16:creationId xmlns:a16="http://schemas.microsoft.com/office/drawing/2014/main" id="{4E985880-B8F2-4203-B914-023016F8C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61" y="1636648"/>
            <a:ext cx="3993722" cy="5221352"/>
          </a:xfrm>
          <a:prstGeom prst="rect">
            <a:avLst/>
          </a:prstGeom>
        </p:spPr>
      </p:pic>
    </p:spTree>
    <p:extLst>
      <p:ext uri="{BB962C8B-B14F-4D97-AF65-F5344CB8AC3E}">
        <p14:creationId xmlns:p14="http://schemas.microsoft.com/office/powerpoint/2010/main" val="25101024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Establishment’s Vision: </a:t>
            </a:r>
            <a:br>
              <a:rPr lang="en-US" dirty="0"/>
            </a:br>
            <a:r>
              <a:rPr lang="en-US" dirty="0"/>
              <a:t>The Offset Strategy </a:t>
            </a:r>
          </a:p>
        </p:txBody>
      </p:sp>
      <p:sp>
        <p:nvSpPr>
          <p:cNvPr id="3" name="Content Placeholder 2"/>
          <p:cNvSpPr>
            <a:spLocks noGrp="1"/>
          </p:cNvSpPr>
          <p:nvPr>
            <p:ph idx="1"/>
          </p:nvPr>
        </p:nvSpPr>
        <p:spPr>
          <a:xfrm>
            <a:off x="3733800" y="1775191"/>
            <a:ext cx="4953000" cy="4927361"/>
          </a:xfrm>
        </p:spPr>
        <p:txBody>
          <a:bodyPr>
            <a:normAutofit fontScale="55000" lnSpcReduction="20000"/>
          </a:bodyPr>
          <a:lstStyle/>
          <a:p>
            <a:r>
              <a:rPr lang="en-US" dirty="0"/>
              <a:t>Hon. William Perry </a:t>
            </a:r>
            <a:br>
              <a:rPr lang="en-US" dirty="0"/>
            </a:br>
            <a:r>
              <a:rPr lang="en-US" dirty="0"/>
              <a:t>“Offset” Strategy </a:t>
            </a:r>
          </a:p>
          <a:p>
            <a:pPr lvl="1"/>
            <a:r>
              <a:rPr lang="en-US" dirty="0"/>
              <a:t>Electronic warfare</a:t>
            </a:r>
          </a:p>
          <a:p>
            <a:pPr lvl="1"/>
            <a:r>
              <a:rPr lang="en-US" dirty="0"/>
              <a:t>PGMs</a:t>
            </a:r>
          </a:p>
          <a:p>
            <a:pPr lvl="1"/>
            <a:r>
              <a:rPr lang="en-US" dirty="0"/>
              <a:t>Low Visibility (stealth) </a:t>
            </a:r>
          </a:p>
          <a:p>
            <a:endParaRPr lang="en-US" dirty="0"/>
          </a:p>
          <a:p>
            <a:r>
              <a:rPr lang="en-US" dirty="0"/>
              <a:t>Fewer airframes, more potent and flexible capability</a:t>
            </a:r>
          </a:p>
          <a:p>
            <a:endParaRPr lang="en-US" dirty="0"/>
          </a:p>
          <a:p>
            <a:r>
              <a:rPr lang="en-US" dirty="0"/>
              <a:t>Creech on the Korean war: “We must fight at night; We must fight at night; We must fight at night, We must fight at night.”  </a:t>
            </a:r>
          </a:p>
          <a:p>
            <a:endParaRPr lang="en-US" dirty="0"/>
          </a:p>
          <a:p>
            <a:r>
              <a:rPr lang="en-US" dirty="0"/>
              <a:t>LANTIRN program</a:t>
            </a:r>
          </a:p>
          <a:p>
            <a:endParaRPr lang="en-US" dirty="0"/>
          </a:p>
          <a:p>
            <a:r>
              <a:rPr lang="en-US" dirty="0"/>
              <a:t>New “roll-back strategy” for enemy air defenses </a:t>
            </a:r>
          </a:p>
          <a:p>
            <a:endParaRPr lang="en-US" dirty="0"/>
          </a:p>
          <a:p>
            <a:r>
              <a:rPr lang="en-US" dirty="0"/>
              <a:t>Emphasize stand-off and precision weaponry to achieve air superiority and to extend the MK-1 eyeball</a:t>
            </a:r>
          </a:p>
          <a:p>
            <a:pPr marL="118872" indent="0">
              <a:buNone/>
            </a:pPr>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590800"/>
            <a:ext cx="3434151"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289041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Creech in the Trenches</a:t>
            </a:r>
          </a:p>
        </p:txBody>
      </p:sp>
      <p:sp>
        <p:nvSpPr>
          <p:cNvPr id="3" name="Content Placeholder 2"/>
          <p:cNvSpPr>
            <a:spLocks noGrp="1"/>
          </p:cNvSpPr>
          <p:nvPr>
            <p:ph idx="1"/>
          </p:nvPr>
        </p:nvSpPr>
        <p:spPr>
          <a:xfrm>
            <a:off x="457200" y="1775191"/>
            <a:ext cx="5105400" cy="4625609"/>
          </a:xfrm>
        </p:spPr>
        <p:txBody>
          <a:bodyPr>
            <a:normAutofit fontScale="47500" lnSpcReduction="20000"/>
          </a:bodyPr>
          <a:lstStyle/>
          <a:p>
            <a:r>
              <a:rPr lang="en-US" dirty="0"/>
              <a:t>Protégée of Gen and later USAF Chief of Staff  David C. Jones</a:t>
            </a:r>
          </a:p>
          <a:p>
            <a:endParaRPr lang="en-US" dirty="0"/>
          </a:p>
          <a:p>
            <a:r>
              <a:rPr lang="en-US" dirty="0"/>
              <a:t>Earned respect defusing </a:t>
            </a:r>
            <a:r>
              <a:rPr lang="en-US" dirty="0" err="1"/>
              <a:t>Howze</a:t>
            </a:r>
            <a:r>
              <a:rPr lang="en-US" dirty="0"/>
              <a:t> Board efforts to consolidate attack aircraft under U.S. Army control </a:t>
            </a:r>
          </a:p>
          <a:p>
            <a:endParaRPr lang="en-US" dirty="0"/>
          </a:p>
          <a:p>
            <a:r>
              <a:rPr lang="en-US" dirty="0"/>
              <a:t>Embraced F-15, F-16 “Hi-Lo” capability; A-10; multi-role champion for F-16 (Gen. Michael </a:t>
            </a:r>
            <a:r>
              <a:rPr lang="en-US" dirty="0" err="1"/>
              <a:t>Loh</a:t>
            </a:r>
            <a:r>
              <a:rPr lang="en-US" dirty="0"/>
              <a:t>). </a:t>
            </a:r>
          </a:p>
          <a:p>
            <a:pPr marL="118872" indent="0">
              <a:buNone/>
            </a:pPr>
            <a:endParaRPr lang="en-US" dirty="0"/>
          </a:p>
          <a:p>
            <a:r>
              <a:rPr lang="en-US" dirty="0"/>
              <a:t>Creech brought in to counter DRM testimony and craft a plan for the USAF tactical forces going forward</a:t>
            </a:r>
          </a:p>
          <a:p>
            <a:endParaRPr lang="en-US" dirty="0"/>
          </a:p>
          <a:p>
            <a:r>
              <a:rPr lang="en-US" dirty="0"/>
              <a:t>“Interdiction” briefing </a:t>
            </a:r>
          </a:p>
          <a:p>
            <a:pPr marL="118872" indent="0">
              <a:buNone/>
            </a:pPr>
            <a:endParaRPr lang="en-US" dirty="0"/>
          </a:p>
          <a:p>
            <a:r>
              <a:rPr lang="en-US" dirty="0"/>
              <a:t>Argued that the DRM model did not take into account American sensitivity towards casualties or cost of additional wings, bases, etc. </a:t>
            </a:r>
          </a:p>
          <a:p>
            <a:endParaRPr lang="en-US" dirty="0"/>
          </a:p>
          <a:p>
            <a:r>
              <a:rPr lang="en-US" dirty="0"/>
              <a:t>Countered potent reformer challenge in congress by establishing reliable credibility (also David C. Chu, Jones, Slay). </a:t>
            </a:r>
          </a:p>
          <a:p>
            <a:endParaRPr lang="en-US" dirty="0"/>
          </a:p>
          <a:p>
            <a:r>
              <a:rPr lang="en-US" dirty="0"/>
              <a:t>RESULT: Establishment victories in PPBS &amp; Congress; but not with the public (LOO #3).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600" y="3739777"/>
            <a:ext cx="2864618" cy="258482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000" y="252191"/>
            <a:ext cx="2438400" cy="3253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80608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LoE</a:t>
            </a:r>
            <a:r>
              <a:rPr lang="en-US" dirty="0"/>
              <a:t> #3: Direct to the Public</a:t>
            </a:r>
          </a:p>
        </p:txBody>
      </p:sp>
      <p:pic>
        <p:nvPicPr>
          <p:cNvPr id="3" name="Picture 2">
            <a:extLst>
              <a:ext uri="{FF2B5EF4-FFF2-40B4-BE49-F238E27FC236}">
                <a16:creationId xmlns:a16="http://schemas.microsoft.com/office/drawing/2014/main" id="{F8A55B00-7538-4319-AA1D-A702F63430FC}"/>
              </a:ext>
            </a:extLst>
          </p:cNvPr>
          <p:cNvPicPr>
            <a:picLocks noChangeAspect="1"/>
          </p:cNvPicPr>
          <p:nvPr/>
        </p:nvPicPr>
        <p:blipFill>
          <a:blip r:embed="rId2"/>
          <a:stretch>
            <a:fillRect/>
          </a:stretch>
        </p:blipFill>
        <p:spPr>
          <a:xfrm>
            <a:off x="5181600" y="2057400"/>
            <a:ext cx="2425649" cy="3581400"/>
          </a:xfrm>
          <a:prstGeom prst="rect">
            <a:avLst/>
          </a:prstGeom>
        </p:spPr>
      </p:pic>
      <p:pic>
        <p:nvPicPr>
          <p:cNvPr id="4" name="Picture 3">
            <a:extLst>
              <a:ext uri="{FF2B5EF4-FFF2-40B4-BE49-F238E27FC236}">
                <a16:creationId xmlns:a16="http://schemas.microsoft.com/office/drawing/2014/main" id="{C35E53C9-CFF7-414E-85F6-3470D8A3B47E}"/>
              </a:ext>
            </a:extLst>
          </p:cNvPr>
          <p:cNvPicPr>
            <a:picLocks noChangeAspect="1"/>
          </p:cNvPicPr>
          <p:nvPr/>
        </p:nvPicPr>
        <p:blipFill>
          <a:blip r:embed="rId3"/>
          <a:stretch>
            <a:fillRect/>
          </a:stretch>
        </p:blipFill>
        <p:spPr>
          <a:xfrm>
            <a:off x="381000" y="1587845"/>
            <a:ext cx="3429000" cy="5041556"/>
          </a:xfrm>
          <a:prstGeom prst="rect">
            <a:avLst/>
          </a:prstGeom>
        </p:spPr>
      </p:pic>
    </p:spTree>
    <p:extLst>
      <p:ext uri="{BB962C8B-B14F-4D97-AF65-F5344CB8AC3E}">
        <p14:creationId xmlns:p14="http://schemas.microsoft.com/office/powerpoint/2010/main" val="180165855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Patterns of Conflict </a:t>
            </a:r>
          </a:p>
        </p:txBody>
      </p:sp>
      <p:sp>
        <p:nvSpPr>
          <p:cNvPr id="3" name="Content Placeholder 2"/>
          <p:cNvSpPr>
            <a:spLocks noGrp="1"/>
          </p:cNvSpPr>
          <p:nvPr>
            <p:ph idx="1"/>
          </p:nvPr>
        </p:nvSpPr>
        <p:spPr>
          <a:xfrm>
            <a:off x="3124200" y="1775191"/>
            <a:ext cx="5562600" cy="4625609"/>
          </a:xfrm>
        </p:spPr>
        <p:txBody>
          <a:bodyPr>
            <a:normAutofit fontScale="77500" lnSpcReduction="20000"/>
          </a:bodyPr>
          <a:lstStyle/>
          <a:p>
            <a:r>
              <a:rPr lang="en-US" dirty="0"/>
              <a:t>178 slide briefing Boyd gave many times to senior Defense and Congressional officials</a:t>
            </a:r>
          </a:p>
          <a:p>
            <a:endParaRPr lang="en-US" dirty="0"/>
          </a:p>
          <a:p>
            <a:r>
              <a:rPr lang="en-US" dirty="0"/>
              <a:t>Distilled lessons from social sciences and military history (Sun Tzu, Fuller, Hart, </a:t>
            </a:r>
            <a:r>
              <a:rPr lang="en-US" dirty="0" err="1"/>
              <a:t>Guderian</a:t>
            </a:r>
            <a:r>
              <a:rPr lang="en-US" dirty="0"/>
              <a:t>, et. al.) </a:t>
            </a:r>
          </a:p>
          <a:p>
            <a:endParaRPr lang="en-US" dirty="0"/>
          </a:p>
          <a:p>
            <a:r>
              <a:rPr lang="en-US" dirty="0"/>
              <a:t>Emphasized power of TIME and SHOCK –  i.e., maneuver</a:t>
            </a:r>
          </a:p>
          <a:p>
            <a:endParaRPr lang="en-US" dirty="0"/>
          </a:p>
          <a:p>
            <a:r>
              <a:rPr lang="en-US" dirty="0"/>
              <a:t>Profoundly influenced the U.S. Marine Corps Maneuver Warfare doctrine </a:t>
            </a:r>
          </a:p>
        </p:txBody>
      </p:sp>
      <p:pic>
        <p:nvPicPr>
          <p:cNvPr id="5" name="Picture 4">
            <a:extLst>
              <a:ext uri="{FF2B5EF4-FFF2-40B4-BE49-F238E27FC236}">
                <a16:creationId xmlns:a16="http://schemas.microsoft.com/office/drawing/2014/main" id="{6E0C38F7-8851-43D0-A990-79294A8BA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7422" y="1608578"/>
            <a:ext cx="1997956" cy="2438400"/>
          </a:xfrm>
          <a:prstGeom prst="rect">
            <a:avLst/>
          </a:prstGeom>
        </p:spPr>
      </p:pic>
      <p:pic>
        <p:nvPicPr>
          <p:cNvPr id="7" name="Picture 6">
            <a:extLst>
              <a:ext uri="{FF2B5EF4-FFF2-40B4-BE49-F238E27FC236}">
                <a16:creationId xmlns:a16="http://schemas.microsoft.com/office/drawing/2014/main" id="{70364B8E-3A73-41D5-8EC1-5DA34E104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8498" y="3666323"/>
            <a:ext cx="2015804" cy="2455558"/>
          </a:xfrm>
          <a:prstGeom prst="rect">
            <a:avLst/>
          </a:prstGeom>
        </p:spPr>
      </p:pic>
    </p:spTree>
    <p:extLst>
      <p:ext uri="{BB962C8B-B14F-4D97-AF65-F5344CB8AC3E}">
        <p14:creationId xmlns:p14="http://schemas.microsoft.com/office/powerpoint/2010/main" val="33999808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6692C4-4B88-4CAA-AFB5-5D88111E1306}"/>
              </a:ext>
            </a:extLst>
          </p:cNvPr>
          <p:cNvPicPr>
            <a:picLocks noChangeAspect="1"/>
          </p:cNvPicPr>
          <p:nvPr/>
        </p:nvPicPr>
        <p:blipFill>
          <a:blip r:embed="rId2"/>
          <a:stretch>
            <a:fillRect/>
          </a:stretch>
        </p:blipFill>
        <p:spPr>
          <a:xfrm>
            <a:off x="4419600" y="4876800"/>
            <a:ext cx="2619375" cy="1743075"/>
          </a:xfrm>
          <a:prstGeom prst="rect">
            <a:avLst/>
          </a:prstGeom>
        </p:spPr>
      </p:pic>
      <p:sp>
        <p:nvSpPr>
          <p:cNvPr id="2" name="Title 1">
            <a:extLst>
              <a:ext uri="{FF2B5EF4-FFF2-40B4-BE49-F238E27FC236}">
                <a16:creationId xmlns:a16="http://schemas.microsoft.com/office/drawing/2014/main" id="{ADD94C79-0AC0-4F01-A9A9-8468EEFF3268}"/>
              </a:ext>
            </a:extLst>
          </p:cNvPr>
          <p:cNvSpPr>
            <a:spLocks noGrp="1"/>
          </p:cNvSpPr>
          <p:nvPr>
            <p:ph type="title"/>
          </p:nvPr>
        </p:nvSpPr>
        <p:spPr/>
        <p:txBody>
          <a:bodyPr/>
          <a:lstStyle/>
          <a:p>
            <a:r>
              <a:rPr lang="en-US" dirty="0"/>
              <a:t>Boyd’s Legacy</a:t>
            </a:r>
          </a:p>
        </p:txBody>
      </p:sp>
      <p:sp>
        <p:nvSpPr>
          <p:cNvPr id="3" name="Content Placeholder 2">
            <a:extLst>
              <a:ext uri="{FF2B5EF4-FFF2-40B4-BE49-F238E27FC236}">
                <a16:creationId xmlns:a16="http://schemas.microsoft.com/office/drawing/2014/main" id="{C3CADDD4-0EEA-4693-816A-1BDB4C8430F7}"/>
              </a:ext>
            </a:extLst>
          </p:cNvPr>
          <p:cNvSpPr>
            <a:spLocks noGrp="1"/>
          </p:cNvSpPr>
          <p:nvPr>
            <p:ph idx="1"/>
          </p:nvPr>
        </p:nvSpPr>
        <p:spPr>
          <a:xfrm>
            <a:off x="457200" y="1775191"/>
            <a:ext cx="4724400" cy="4625609"/>
          </a:xfrm>
        </p:spPr>
        <p:txBody>
          <a:bodyPr>
            <a:normAutofit fontScale="70000" lnSpcReduction="20000"/>
          </a:bodyPr>
          <a:lstStyle/>
          <a:p>
            <a:r>
              <a:rPr lang="en-US" dirty="0"/>
              <a:t>Underscoring the importance of TIME and TEMPO in planning air and ground campaigns</a:t>
            </a:r>
          </a:p>
          <a:p>
            <a:endParaRPr lang="en-US" dirty="0"/>
          </a:p>
          <a:p>
            <a:r>
              <a:rPr lang="en-US" u="sng" dirty="0"/>
              <a:t>Challenged group-think; encouraged critical thought and debate</a:t>
            </a:r>
          </a:p>
          <a:p>
            <a:endParaRPr lang="en-US" dirty="0"/>
          </a:p>
          <a:p>
            <a:r>
              <a:rPr lang="en-US" dirty="0"/>
              <a:t>Boyd/DRM challenges forced the USAF to refine it’s technology, reduce “gold plating” </a:t>
            </a:r>
          </a:p>
          <a:p>
            <a:endParaRPr lang="en-US" dirty="0"/>
          </a:p>
          <a:p>
            <a:r>
              <a:rPr lang="en-US" dirty="0"/>
              <a:t>Better aircraft, better thinking as a result, long after he left the USAF</a:t>
            </a:r>
          </a:p>
        </p:txBody>
      </p:sp>
      <p:pic>
        <p:nvPicPr>
          <p:cNvPr id="4" name="Picture 3">
            <a:extLst>
              <a:ext uri="{FF2B5EF4-FFF2-40B4-BE49-F238E27FC236}">
                <a16:creationId xmlns:a16="http://schemas.microsoft.com/office/drawing/2014/main" id="{C7F07D64-DF0A-445F-A2CE-105DDE8C848C}"/>
              </a:ext>
            </a:extLst>
          </p:cNvPr>
          <p:cNvPicPr>
            <a:picLocks noChangeAspect="1"/>
          </p:cNvPicPr>
          <p:nvPr/>
        </p:nvPicPr>
        <p:blipFill>
          <a:blip r:embed="rId3"/>
          <a:stretch>
            <a:fillRect/>
          </a:stretch>
        </p:blipFill>
        <p:spPr>
          <a:xfrm>
            <a:off x="5029200" y="819155"/>
            <a:ext cx="2190750" cy="2857500"/>
          </a:xfrm>
          <a:prstGeom prst="rect">
            <a:avLst/>
          </a:prstGeom>
        </p:spPr>
      </p:pic>
      <p:pic>
        <p:nvPicPr>
          <p:cNvPr id="5" name="Picture 4">
            <a:extLst>
              <a:ext uri="{FF2B5EF4-FFF2-40B4-BE49-F238E27FC236}">
                <a16:creationId xmlns:a16="http://schemas.microsoft.com/office/drawing/2014/main" id="{D3704F5A-FD31-4035-89EC-4FEFCE148B9B}"/>
              </a:ext>
            </a:extLst>
          </p:cNvPr>
          <p:cNvPicPr>
            <a:picLocks noChangeAspect="1"/>
          </p:cNvPicPr>
          <p:nvPr/>
        </p:nvPicPr>
        <p:blipFill>
          <a:blip r:embed="rId4"/>
          <a:stretch>
            <a:fillRect/>
          </a:stretch>
        </p:blipFill>
        <p:spPr>
          <a:xfrm>
            <a:off x="6858000" y="3181328"/>
            <a:ext cx="1905000" cy="2809875"/>
          </a:xfrm>
          <a:prstGeom prst="rect">
            <a:avLst/>
          </a:prstGeom>
        </p:spPr>
      </p:pic>
      <p:pic>
        <p:nvPicPr>
          <p:cNvPr id="10" name="Picture 9">
            <a:extLst>
              <a:ext uri="{FF2B5EF4-FFF2-40B4-BE49-F238E27FC236}">
                <a16:creationId xmlns:a16="http://schemas.microsoft.com/office/drawing/2014/main" id="{93D55C5F-C32F-42E8-B450-F5021CF9C8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7" t="7778" r="1666" b="8889"/>
          <a:stretch/>
        </p:blipFill>
        <p:spPr>
          <a:xfrm>
            <a:off x="7010400" y="15381"/>
            <a:ext cx="2133600" cy="1416106"/>
          </a:xfrm>
          <a:prstGeom prst="rect">
            <a:avLst/>
          </a:prstGeom>
        </p:spPr>
      </p:pic>
    </p:spTree>
    <p:extLst>
      <p:ext uri="{BB962C8B-B14F-4D97-AF65-F5344CB8AC3E}">
        <p14:creationId xmlns:p14="http://schemas.microsoft.com/office/powerpoint/2010/main" val="33009574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Complementary Roles</a:t>
            </a:r>
          </a:p>
        </p:txBody>
      </p:sp>
      <p:sp>
        <p:nvSpPr>
          <p:cNvPr id="3" name="Content Placeholder 2"/>
          <p:cNvSpPr>
            <a:spLocks noGrp="1"/>
          </p:cNvSpPr>
          <p:nvPr>
            <p:ph idx="1"/>
          </p:nvPr>
        </p:nvSpPr>
        <p:spPr/>
        <p:txBody>
          <a:bodyPr/>
          <a:lstStyle/>
          <a:p>
            <a:r>
              <a:rPr lang="en-US" dirty="0" err="1"/>
              <a:t>i</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1518666"/>
            <a:ext cx="7848600" cy="5415534"/>
          </a:xfrm>
          <a:prstGeom prst="rect">
            <a:avLst/>
          </a:prstGeom>
        </p:spPr>
      </p:pic>
    </p:spTree>
    <p:extLst>
      <p:ext uri="{BB962C8B-B14F-4D97-AF65-F5344CB8AC3E}">
        <p14:creationId xmlns:p14="http://schemas.microsoft.com/office/powerpoint/2010/main" val="24827508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0E02-667C-44F3-B8FB-F5D3A041A6D8}"/>
              </a:ext>
            </a:extLst>
          </p:cNvPr>
          <p:cNvSpPr>
            <a:spLocks noGrp="1"/>
          </p:cNvSpPr>
          <p:nvPr>
            <p:ph type="title"/>
          </p:nvPr>
        </p:nvSpPr>
        <p:spPr/>
        <p:txBody>
          <a:bodyPr/>
          <a:lstStyle/>
          <a:p>
            <a:r>
              <a:rPr lang="en-US" dirty="0"/>
              <a:t>OODA</a:t>
            </a:r>
          </a:p>
        </p:txBody>
      </p:sp>
      <p:pic>
        <p:nvPicPr>
          <p:cNvPr id="7" name="Picture 6">
            <a:extLst>
              <a:ext uri="{FF2B5EF4-FFF2-40B4-BE49-F238E27FC236}">
                <a16:creationId xmlns:a16="http://schemas.microsoft.com/office/drawing/2014/main" id="{E6F9D537-78F7-4FD3-B116-F31469F77D18}"/>
              </a:ext>
            </a:extLst>
          </p:cNvPr>
          <p:cNvPicPr>
            <a:picLocks noChangeAspect="1"/>
          </p:cNvPicPr>
          <p:nvPr/>
        </p:nvPicPr>
        <p:blipFill>
          <a:blip r:embed="rId2"/>
          <a:stretch>
            <a:fillRect/>
          </a:stretch>
        </p:blipFill>
        <p:spPr>
          <a:xfrm>
            <a:off x="685800" y="1828800"/>
            <a:ext cx="7886700" cy="4673600"/>
          </a:xfrm>
          <a:prstGeom prst="rect">
            <a:avLst/>
          </a:prstGeom>
        </p:spPr>
      </p:pic>
    </p:spTree>
    <p:extLst>
      <p:ext uri="{BB962C8B-B14F-4D97-AF65-F5344CB8AC3E}">
        <p14:creationId xmlns:p14="http://schemas.microsoft.com/office/powerpoint/2010/main" val="38069675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Programs with a Creech imprint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276600"/>
            <a:ext cx="5486400" cy="341294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17938"/>
          <a:stretch/>
        </p:blipFill>
        <p:spPr>
          <a:xfrm>
            <a:off x="304800" y="1544024"/>
            <a:ext cx="4953000" cy="2113576"/>
          </a:xfrm>
          <a:prstGeom prst="rect">
            <a:avLst/>
          </a:prstGeom>
        </p:spPr>
      </p:pic>
      <p:pic>
        <p:nvPicPr>
          <p:cNvPr id="6" name="Picture 5"/>
          <p:cNvPicPr>
            <a:picLocks noChangeAspect="1"/>
          </p:cNvPicPr>
          <p:nvPr/>
        </p:nvPicPr>
        <p:blipFill>
          <a:blip r:embed="rId4"/>
          <a:stretch>
            <a:fillRect/>
          </a:stretch>
        </p:blipFill>
        <p:spPr>
          <a:xfrm>
            <a:off x="5526217" y="1524000"/>
            <a:ext cx="3617784" cy="2362200"/>
          </a:xfrm>
          <a:prstGeom prst="rect">
            <a:avLst/>
          </a:prstGeom>
        </p:spPr>
      </p:pic>
      <p:pic>
        <p:nvPicPr>
          <p:cNvPr id="3" name="Picture 2">
            <a:extLst>
              <a:ext uri="{FF2B5EF4-FFF2-40B4-BE49-F238E27FC236}">
                <a16:creationId xmlns:a16="http://schemas.microsoft.com/office/drawing/2014/main" id="{3D8AB2F0-0C4E-41B4-9C45-C98D65D3D050}"/>
              </a:ext>
            </a:extLst>
          </p:cNvPr>
          <p:cNvPicPr>
            <a:picLocks noChangeAspect="1"/>
          </p:cNvPicPr>
          <p:nvPr/>
        </p:nvPicPr>
        <p:blipFill>
          <a:blip r:embed="rId5"/>
          <a:stretch>
            <a:fillRect/>
          </a:stretch>
        </p:blipFill>
        <p:spPr>
          <a:xfrm>
            <a:off x="5637639" y="4267200"/>
            <a:ext cx="3506361" cy="1988507"/>
          </a:xfrm>
          <a:prstGeom prst="rect">
            <a:avLst/>
          </a:prstGeom>
        </p:spPr>
      </p:pic>
    </p:spTree>
    <p:extLst>
      <p:ext uri="{BB962C8B-B14F-4D97-AF65-F5344CB8AC3E}">
        <p14:creationId xmlns:p14="http://schemas.microsoft.com/office/powerpoint/2010/main" val="8858738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Gulf War Testimony</a:t>
            </a:r>
          </a:p>
        </p:txBody>
      </p:sp>
      <p:sp>
        <p:nvSpPr>
          <p:cNvPr id="3" name="Content Placeholder 2"/>
          <p:cNvSpPr>
            <a:spLocks noGrp="1"/>
          </p:cNvSpPr>
          <p:nvPr>
            <p:ph idx="1"/>
          </p:nvPr>
        </p:nvSpPr>
        <p:spPr>
          <a:xfrm>
            <a:off x="457200" y="1676400"/>
            <a:ext cx="4953000" cy="4800600"/>
          </a:xfrm>
        </p:spPr>
        <p:txBody>
          <a:bodyPr>
            <a:normAutofit fontScale="47500" lnSpcReduction="20000"/>
          </a:bodyPr>
          <a:lstStyle/>
          <a:p>
            <a:pPr marL="118872" indent="0">
              <a:buNone/>
            </a:pPr>
            <a:r>
              <a:rPr lang="en-US" dirty="0"/>
              <a:t>“What Creech did, what we did, was learn how to be an air force all over again. We learned how to maintain aircraft and generate sorties, so our aircrews got enough quality training to be ready for combat. The average flying hours per month for our crews more than doubled, from less than ten to more than twenty…The equipment worked, because it was maintained with pride. Each crew chief was given ownership of his jet, and his name was painted on the side along with the pilot’s. If his jet wasn’t ready to fly on time and in perfect condition, everyone knew who was responsible. So the crew chief would not accept excuses from the supply </a:t>
            </a:r>
            <a:r>
              <a:rPr lang="en-US" dirty="0" err="1"/>
              <a:t>sergeant..what</a:t>
            </a:r>
            <a:r>
              <a:rPr lang="en-US" dirty="0"/>
              <a:t> you saw in Desert Storm was the legacy of Bill Creech.  When F-16 squadrons flew over a hundred sorties in a single day, that was because his liberation of maintenance crews from idiotic rules and created an environment where individual initiative mattered. There is no doubt the technology you saw on the television screens during Desert Storm was impressive, but to understand the victory, you have to understand the people who operated the bases, maintained the jets, and flew them into combat. You have to know the far-reaching fire Bill Creech lit in each and every one of us in the military services.”</a:t>
            </a:r>
          </a:p>
          <a:p>
            <a:pPr marL="118872" indent="0" algn="r">
              <a:buNone/>
            </a:pPr>
            <a:r>
              <a:rPr lang="en-US" dirty="0"/>
              <a:t>--Chuck Horner</a:t>
            </a:r>
          </a:p>
          <a:p>
            <a:pPr marL="118872" indent="0" algn="r">
              <a:buNone/>
            </a:pPr>
            <a:r>
              <a:rPr lang="en-US" dirty="0"/>
              <a:t>Air Component Commander</a:t>
            </a:r>
          </a:p>
          <a:p>
            <a:endParaRPr lang="en-US" dirty="0"/>
          </a:p>
        </p:txBody>
      </p:sp>
      <p:pic>
        <p:nvPicPr>
          <p:cNvPr id="4" name="Picture 3"/>
          <p:cNvPicPr>
            <a:picLocks noChangeAspect="1"/>
          </p:cNvPicPr>
          <p:nvPr/>
        </p:nvPicPr>
        <p:blipFill>
          <a:blip r:embed="rId2"/>
          <a:stretch>
            <a:fillRect/>
          </a:stretch>
        </p:blipFill>
        <p:spPr>
          <a:xfrm>
            <a:off x="5823011" y="-10974"/>
            <a:ext cx="3340100" cy="24257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1" y="2362200"/>
            <a:ext cx="3350840" cy="213616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12806" y="4572000"/>
            <a:ext cx="3325804" cy="2286000"/>
          </a:xfrm>
          <a:prstGeom prst="rect">
            <a:avLst/>
          </a:prstGeom>
        </p:spPr>
      </p:pic>
    </p:spTree>
    <p:extLst>
      <p:ext uri="{BB962C8B-B14F-4D97-AF65-F5344CB8AC3E}">
        <p14:creationId xmlns:p14="http://schemas.microsoft.com/office/powerpoint/2010/main" val="12138545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Creech &amp; Boyd Quotes</a:t>
            </a:r>
          </a:p>
        </p:txBody>
      </p:sp>
      <p:sp>
        <p:nvSpPr>
          <p:cNvPr id="3" name="Content Placeholder 2"/>
          <p:cNvSpPr>
            <a:spLocks noGrp="1"/>
          </p:cNvSpPr>
          <p:nvPr>
            <p:ph idx="1"/>
          </p:nvPr>
        </p:nvSpPr>
        <p:spPr/>
        <p:txBody>
          <a:bodyPr>
            <a:normAutofit fontScale="70000" lnSpcReduction="20000"/>
          </a:bodyPr>
          <a:lstStyle/>
          <a:p>
            <a:r>
              <a:rPr lang="en-US" b="1" dirty="0"/>
              <a:t>“Pride is the fuel of human accomplishment.” – Creech </a:t>
            </a:r>
          </a:p>
          <a:p>
            <a:endParaRPr lang="sv-SE" dirty="0"/>
          </a:p>
          <a:p>
            <a:r>
              <a:rPr lang="en-US" b="1" dirty="0"/>
              <a:t>“Any organization will be only as successful as those at the bottom are willing to make it.”</a:t>
            </a:r>
          </a:p>
          <a:p>
            <a:endParaRPr lang="sv-SE" dirty="0"/>
          </a:p>
          <a:p>
            <a:r>
              <a:rPr lang="en-US" b="1" dirty="0"/>
              <a:t>“Think big about what you can achieve; think small about how to achieve it. That's because you get things done through individuals and small groups of individuals.”</a:t>
            </a:r>
          </a:p>
          <a:p>
            <a:endParaRPr lang="en-US" b="1" dirty="0"/>
          </a:p>
          <a:p>
            <a:r>
              <a:rPr lang="en-US" b="1" dirty="0"/>
              <a:t>”If a man asks me for my loyalty…I will give him my honesty. If a man asks for my honesty, I will give him my loyalty.” – Boyd</a:t>
            </a:r>
          </a:p>
          <a:p>
            <a:endParaRPr lang="en-US" b="1" dirty="0"/>
          </a:p>
          <a:p>
            <a:r>
              <a:rPr lang="en-US" b="1" dirty="0"/>
              <a:t>“Decisions without actions are pointless. Actions without decisions are reckless.” </a:t>
            </a:r>
          </a:p>
          <a:p>
            <a:endParaRPr lang="en-US" b="1" dirty="0"/>
          </a:p>
          <a:p>
            <a:endParaRPr lang="en-US" b="1" dirty="0"/>
          </a:p>
          <a:p>
            <a:endParaRPr lang="sv-SE" dirty="0"/>
          </a:p>
          <a:p>
            <a:endParaRPr lang="en-US" dirty="0"/>
          </a:p>
        </p:txBody>
      </p:sp>
      <p:pic>
        <p:nvPicPr>
          <p:cNvPr id="4" name="Picture 3" descr="F-15 clear background.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4677" y="5105400"/>
            <a:ext cx="2519323" cy="1676400"/>
          </a:xfrm>
          <a:prstGeom prst="rect">
            <a:avLst/>
          </a:prstGeom>
        </p:spPr>
      </p:pic>
    </p:spTree>
    <p:extLst>
      <p:ext uri="{BB962C8B-B14F-4D97-AF65-F5344CB8AC3E}">
        <p14:creationId xmlns:p14="http://schemas.microsoft.com/office/powerpoint/2010/main" val="14031397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0E02-667C-44F3-B8FB-F5D3A041A6D8}"/>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B7BD55C6-2A32-4D7D-A1A9-4FCE025FA155}"/>
              </a:ext>
            </a:extLst>
          </p:cNvPr>
          <p:cNvSpPr>
            <a:spLocks noGrp="1"/>
          </p:cNvSpPr>
          <p:nvPr>
            <p:ph idx="1"/>
          </p:nvPr>
        </p:nvSpPr>
        <p:spPr/>
        <p:txBody>
          <a:bodyPr>
            <a:normAutofit fontScale="55000" lnSpcReduction="20000"/>
          </a:bodyPr>
          <a:lstStyle/>
          <a:p>
            <a:r>
              <a:rPr lang="en-US" dirty="0"/>
              <a:t>ARCHIVAL </a:t>
            </a:r>
          </a:p>
          <a:p>
            <a:pPr lvl="1"/>
            <a:r>
              <a:rPr lang="en-US" dirty="0"/>
              <a:t>Creech Papers (AFHRA)</a:t>
            </a:r>
          </a:p>
          <a:p>
            <a:pPr lvl="1"/>
            <a:r>
              <a:rPr lang="en-US" dirty="0"/>
              <a:t>Boyd Papers (Marine Corps Archive)</a:t>
            </a:r>
          </a:p>
          <a:p>
            <a:pPr lvl="1"/>
            <a:r>
              <a:rPr lang="en-US" dirty="0"/>
              <a:t>Coram Papers (research for </a:t>
            </a:r>
            <a:r>
              <a:rPr lang="en-US" i="1" dirty="0"/>
              <a:t>Boyd</a:t>
            </a:r>
            <a:r>
              <a:rPr lang="en-US" dirty="0"/>
              <a:t>)</a:t>
            </a:r>
          </a:p>
          <a:p>
            <a:pPr lvl="1"/>
            <a:r>
              <a:rPr lang="en-US" dirty="0" err="1"/>
              <a:t>Slife</a:t>
            </a:r>
            <a:r>
              <a:rPr lang="en-US" dirty="0"/>
              <a:t> Collection (research for </a:t>
            </a:r>
            <a:r>
              <a:rPr lang="en-US" i="1" dirty="0"/>
              <a:t>Creech Blue</a:t>
            </a:r>
            <a:r>
              <a:rPr lang="en-US" dirty="0"/>
              <a:t>)</a:t>
            </a:r>
          </a:p>
          <a:p>
            <a:pPr lvl="1"/>
            <a:r>
              <a:rPr lang="en-US" dirty="0"/>
              <a:t>OSD Collection (Pentagon)</a:t>
            </a:r>
          </a:p>
          <a:p>
            <a:pPr lvl="1"/>
            <a:r>
              <a:rPr lang="en-US" dirty="0"/>
              <a:t>NARA II (College Park, MD)</a:t>
            </a:r>
          </a:p>
          <a:p>
            <a:pPr lvl="1"/>
            <a:r>
              <a:rPr lang="en-US" dirty="0" err="1"/>
              <a:t>Nellis</a:t>
            </a:r>
            <a:r>
              <a:rPr lang="en-US" dirty="0"/>
              <a:t> AFB &amp; 56</a:t>
            </a:r>
            <a:r>
              <a:rPr lang="en-US" baseline="30000" dirty="0"/>
              <a:t>th</a:t>
            </a:r>
            <a:r>
              <a:rPr lang="en-US" dirty="0"/>
              <a:t> wing archives </a:t>
            </a:r>
          </a:p>
          <a:p>
            <a:pPr lvl="1"/>
            <a:endParaRPr lang="en-US" dirty="0"/>
          </a:p>
          <a:p>
            <a:r>
              <a:rPr lang="en-US" dirty="0"/>
              <a:t>ORAL HISTORIES</a:t>
            </a:r>
          </a:p>
          <a:p>
            <a:pPr lvl="1"/>
            <a:r>
              <a:rPr lang="en-US" dirty="0"/>
              <a:t>Gens. (Ret.): Walter Kross, Michael </a:t>
            </a:r>
            <a:r>
              <a:rPr lang="en-US" dirty="0" err="1"/>
              <a:t>Loh</a:t>
            </a:r>
            <a:r>
              <a:rPr lang="en-US" dirty="0"/>
              <a:t>, John Jumper, Ron Fogelman, Joe Ralston, Chuck Horner, Hal </a:t>
            </a:r>
            <a:r>
              <a:rPr lang="en-US" dirty="0" err="1"/>
              <a:t>Hornberg</a:t>
            </a:r>
            <a:endParaRPr lang="en-US" dirty="0"/>
          </a:p>
          <a:p>
            <a:pPr lvl="1"/>
            <a:r>
              <a:rPr lang="en-US" dirty="0"/>
              <a:t>Cols. (Ret.): C.R. </a:t>
            </a:r>
            <a:r>
              <a:rPr lang="en-US" dirty="0" err="1"/>
              <a:t>Anderegg</a:t>
            </a:r>
            <a:r>
              <a:rPr lang="en-US" dirty="0"/>
              <a:t>, John A. Warden</a:t>
            </a:r>
          </a:p>
          <a:p>
            <a:pPr lvl="1"/>
            <a:r>
              <a:rPr lang="en-US" dirty="0"/>
              <a:t>Drs. Paul Kaminski, Natalie Crawford (RAND)</a:t>
            </a:r>
          </a:p>
          <a:p>
            <a:pPr lvl="1"/>
            <a:endParaRPr lang="en-US" dirty="0"/>
          </a:p>
          <a:p>
            <a:r>
              <a:rPr lang="en-US" dirty="0"/>
              <a:t>ASSISTANCE</a:t>
            </a:r>
          </a:p>
          <a:p>
            <a:pPr lvl="1"/>
            <a:r>
              <a:rPr lang="en-US" dirty="0"/>
              <a:t>Maj. Gen. James C. </a:t>
            </a:r>
            <a:r>
              <a:rPr lang="en-US" dirty="0" err="1"/>
              <a:t>Slife</a:t>
            </a:r>
            <a:r>
              <a:rPr lang="en-US" dirty="0"/>
              <a:t>, Walter Boyne, James T. </a:t>
            </a:r>
            <a:r>
              <a:rPr lang="en-US" dirty="0" err="1"/>
              <a:t>Correll</a:t>
            </a:r>
            <a:r>
              <a:rPr lang="en-US" dirty="0"/>
              <a:t>, Lt. Gen. (Ret.) Dave </a:t>
            </a:r>
            <a:r>
              <a:rPr lang="en-US" dirty="0" err="1"/>
              <a:t>Deptula</a:t>
            </a:r>
            <a:r>
              <a:rPr lang="en-US" dirty="0"/>
              <a:t>, Ben Lambeth, USAF Historians at Wright Patterson, </a:t>
            </a:r>
            <a:r>
              <a:rPr lang="en-US" dirty="0" err="1"/>
              <a:t>Nellis</a:t>
            </a:r>
            <a:r>
              <a:rPr lang="en-US" dirty="0"/>
              <a:t>, Langley, Hanscom</a:t>
            </a:r>
          </a:p>
        </p:txBody>
      </p:sp>
      <p:pic>
        <p:nvPicPr>
          <p:cNvPr id="4" name="Picture 3">
            <a:extLst>
              <a:ext uri="{FF2B5EF4-FFF2-40B4-BE49-F238E27FC236}">
                <a16:creationId xmlns:a16="http://schemas.microsoft.com/office/drawing/2014/main" id="{19A6C67B-DD03-4251-AA55-399B5971A61F}"/>
              </a:ext>
            </a:extLst>
          </p:cNvPr>
          <p:cNvPicPr>
            <a:picLocks noChangeAspect="1"/>
          </p:cNvPicPr>
          <p:nvPr/>
        </p:nvPicPr>
        <p:blipFill>
          <a:blip r:embed="rId2"/>
          <a:stretch>
            <a:fillRect/>
          </a:stretch>
        </p:blipFill>
        <p:spPr>
          <a:xfrm>
            <a:off x="5334000" y="1768457"/>
            <a:ext cx="2743438" cy="2054530"/>
          </a:xfrm>
          <a:prstGeom prst="rect">
            <a:avLst/>
          </a:prstGeom>
        </p:spPr>
      </p:pic>
    </p:spTree>
    <p:extLst>
      <p:ext uri="{BB962C8B-B14F-4D97-AF65-F5344CB8AC3E}">
        <p14:creationId xmlns:p14="http://schemas.microsoft.com/office/powerpoint/2010/main" val="376735587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Thanh</a:t>
            </a:r>
            <a:r>
              <a:rPr lang="en-US" dirty="0"/>
              <a:t> </a:t>
            </a:r>
            <a:r>
              <a:rPr lang="en-US" dirty="0" err="1"/>
              <a:t>Hua</a:t>
            </a:r>
            <a:r>
              <a:rPr lang="en-US" dirty="0"/>
              <a:t> Bridge </a:t>
            </a:r>
          </a:p>
        </p:txBody>
      </p:sp>
      <p:sp>
        <p:nvSpPr>
          <p:cNvPr id="3" name="Content Placeholder 2"/>
          <p:cNvSpPr>
            <a:spLocks noGrp="1"/>
          </p:cNvSpPr>
          <p:nvPr>
            <p:ph idx="1"/>
          </p:nvPr>
        </p:nvSpPr>
        <p:spPr>
          <a:xfrm>
            <a:off x="457200" y="1775191"/>
            <a:ext cx="3352800" cy="4625609"/>
          </a:xfrm>
        </p:spPr>
        <p:txBody>
          <a:bodyPr>
            <a:normAutofit fontScale="85000" lnSpcReduction="10000"/>
          </a:bodyPr>
          <a:lstStyle/>
          <a:p>
            <a:r>
              <a:rPr lang="en-US" dirty="0"/>
              <a:t>4 April 1965</a:t>
            </a:r>
          </a:p>
          <a:p>
            <a:r>
              <a:rPr lang="en-US" dirty="0"/>
              <a:t>8 MIG-17s down several F105Ds</a:t>
            </a:r>
          </a:p>
          <a:p>
            <a:r>
              <a:rPr lang="en-US" dirty="0"/>
              <a:t>F-100 may have downed a MIG</a:t>
            </a:r>
          </a:p>
          <a:p>
            <a:endParaRPr lang="en-US" dirty="0"/>
          </a:p>
          <a:p>
            <a:pPr marL="118872" indent="0">
              <a:buNone/>
            </a:pPr>
            <a:r>
              <a:rPr lang="en-US" b="1" dirty="0"/>
              <a:t>In total, trying to drop the bridge--</a:t>
            </a:r>
          </a:p>
          <a:p>
            <a:r>
              <a:rPr lang="en-US" dirty="0"/>
              <a:t> 11 aircraft destroyed (USAF)</a:t>
            </a:r>
          </a:p>
          <a:p>
            <a:r>
              <a:rPr lang="en-US" dirty="0"/>
              <a:t>110 lost in the area of the bridge</a:t>
            </a:r>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4470400"/>
            <a:ext cx="3242920" cy="23876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3110" y="4416778"/>
            <a:ext cx="2157589" cy="3165122"/>
          </a:xfrm>
          <a:prstGeom prst="rect">
            <a:avLst/>
          </a:prstGeom>
        </p:spPr>
      </p:pic>
      <p:pic>
        <p:nvPicPr>
          <p:cNvPr id="8" name="Picture 7"/>
          <p:cNvPicPr>
            <a:picLocks noChangeAspect="1"/>
          </p:cNvPicPr>
          <p:nvPr/>
        </p:nvPicPr>
        <p:blipFill>
          <a:blip r:embed="rId5"/>
          <a:stretch>
            <a:fillRect/>
          </a:stretch>
        </p:blipFill>
        <p:spPr>
          <a:xfrm>
            <a:off x="4038600" y="1015927"/>
            <a:ext cx="5105400" cy="349355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4184" y="0"/>
            <a:ext cx="2029816" cy="1495298"/>
          </a:xfrm>
          <a:prstGeom prst="rect">
            <a:avLst/>
          </a:prstGeom>
        </p:spPr>
      </p:pic>
    </p:spTree>
    <p:extLst>
      <p:ext uri="{BB962C8B-B14F-4D97-AF65-F5344CB8AC3E}">
        <p14:creationId xmlns:p14="http://schemas.microsoft.com/office/powerpoint/2010/main" val="25424388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author</a:t>
            </a:r>
          </a:p>
        </p:txBody>
      </p:sp>
      <p:sp>
        <p:nvSpPr>
          <p:cNvPr id="3" name="Content Placeholder 2"/>
          <p:cNvSpPr>
            <a:spLocks noGrp="1"/>
          </p:cNvSpPr>
          <p:nvPr>
            <p:ph idx="1"/>
          </p:nvPr>
        </p:nvSpPr>
        <p:spPr>
          <a:xfrm>
            <a:off x="4495800" y="1775191"/>
            <a:ext cx="4495800" cy="4625609"/>
          </a:xfrm>
        </p:spPr>
        <p:txBody>
          <a:bodyPr>
            <a:normAutofit fontScale="70000" lnSpcReduction="20000"/>
          </a:bodyPr>
          <a:lstStyle/>
          <a:p>
            <a:r>
              <a:rPr lang="en-US" dirty="0"/>
              <a:t>USAF family </a:t>
            </a:r>
          </a:p>
          <a:p>
            <a:r>
              <a:rPr lang="en-US" dirty="0"/>
              <a:t>BA International Relations – UCLA</a:t>
            </a:r>
          </a:p>
          <a:p>
            <a:r>
              <a:rPr lang="en-US" dirty="0"/>
              <a:t>Ph.D. University of North Texas</a:t>
            </a:r>
          </a:p>
          <a:p>
            <a:endParaRPr lang="en-US" dirty="0"/>
          </a:p>
          <a:p>
            <a:r>
              <a:rPr lang="en-US" dirty="0"/>
              <a:t>Directed field research in Afghanistan 2011-12 for </a:t>
            </a:r>
            <a:r>
              <a:rPr lang="en-US" dirty="0" err="1"/>
              <a:t>DoD</a:t>
            </a:r>
            <a:r>
              <a:rPr lang="en-US" dirty="0"/>
              <a:t> as part of the Human Terrain program</a:t>
            </a:r>
          </a:p>
          <a:p>
            <a:endParaRPr lang="en-US" dirty="0"/>
          </a:p>
          <a:p>
            <a:r>
              <a:rPr lang="en-US" dirty="0"/>
              <a:t>Associate Professor of History, Hawai’i Pacific University</a:t>
            </a:r>
          </a:p>
          <a:p>
            <a:endParaRPr lang="en-US" dirty="0"/>
          </a:p>
          <a:p>
            <a:r>
              <a:rPr lang="en-US" dirty="0"/>
              <a:t>Diplomatic &amp; Military Studies Program</a:t>
            </a:r>
          </a:p>
        </p:txBody>
      </p:sp>
      <p:pic>
        <p:nvPicPr>
          <p:cNvPr id="4" name="Picture 3" descr="BRP Tiger Afghanistan pic.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2209800"/>
            <a:ext cx="457200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461156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229600" cy="1252728"/>
          </a:xfrm>
        </p:spPr>
        <p:txBody>
          <a:bodyPr/>
          <a:lstStyle/>
          <a:p>
            <a:r>
              <a:rPr lang="en-US" dirty="0"/>
              <a:t>Hawai’i Pacific University</a:t>
            </a:r>
          </a:p>
        </p:txBody>
      </p:sp>
      <p:sp>
        <p:nvSpPr>
          <p:cNvPr id="3" name="Content Placeholder 2"/>
          <p:cNvSpPr>
            <a:spLocks noGrp="1"/>
          </p:cNvSpPr>
          <p:nvPr>
            <p:ph idx="1"/>
          </p:nvPr>
        </p:nvSpPr>
        <p:spPr>
          <a:xfrm>
            <a:off x="3886200" y="1775191"/>
            <a:ext cx="4800600" cy="4625609"/>
          </a:xfrm>
        </p:spPr>
        <p:txBody>
          <a:bodyPr>
            <a:normAutofit fontScale="62500" lnSpcReduction="20000"/>
          </a:bodyPr>
          <a:lstStyle/>
          <a:p>
            <a:r>
              <a:rPr lang="en-US" dirty="0"/>
              <a:t>Honolulu based private university</a:t>
            </a:r>
          </a:p>
          <a:p>
            <a:endParaRPr lang="en-US" dirty="0"/>
          </a:p>
          <a:p>
            <a:r>
              <a:rPr lang="en-US" dirty="0"/>
              <a:t>Flagship Diplomatic &amp; Military Studies Program</a:t>
            </a:r>
          </a:p>
          <a:p>
            <a:endParaRPr lang="en-US" dirty="0"/>
          </a:p>
          <a:p>
            <a:r>
              <a:rPr lang="en-US" dirty="0"/>
              <a:t>BA &amp; MA in DMS </a:t>
            </a:r>
          </a:p>
          <a:p>
            <a:pPr lvl="1"/>
            <a:r>
              <a:rPr lang="en-US" dirty="0"/>
              <a:t>Blended diplomacy, strategy, and military topics </a:t>
            </a:r>
          </a:p>
          <a:p>
            <a:pPr lvl="1"/>
            <a:endParaRPr lang="en-US" dirty="0"/>
          </a:p>
          <a:p>
            <a:r>
              <a:rPr lang="en-US" dirty="0"/>
              <a:t>Courses</a:t>
            </a:r>
          </a:p>
          <a:p>
            <a:pPr lvl="1"/>
            <a:r>
              <a:rPr lang="en-US" dirty="0"/>
              <a:t>Military History to 1500</a:t>
            </a:r>
          </a:p>
          <a:p>
            <a:pPr lvl="1"/>
            <a:r>
              <a:rPr lang="en-US" dirty="0"/>
              <a:t>War &amp; Society from 1500</a:t>
            </a:r>
          </a:p>
          <a:p>
            <a:pPr lvl="1"/>
            <a:r>
              <a:rPr lang="en-US" dirty="0"/>
              <a:t>Counterinsurgency (grad &amp; undergrad)</a:t>
            </a:r>
          </a:p>
          <a:p>
            <a:pPr lvl="1"/>
            <a:r>
              <a:rPr lang="en-US" dirty="0"/>
              <a:t>U.S. Military History</a:t>
            </a:r>
          </a:p>
          <a:p>
            <a:pPr lvl="1"/>
            <a:r>
              <a:rPr lang="en-US" dirty="0"/>
              <a:t>Topics in American Military History</a:t>
            </a:r>
          </a:p>
          <a:p>
            <a:pPr lvl="1"/>
            <a:r>
              <a:rPr lang="en-US" dirty="0"/>
              <a:t>Military Historiography</a:t>
            </a:r>
          </a:p>
        </p:txBody>
      </p:sp>
      <p:pic>
        <p:nvPicPr>
          <p:cNvPr id="4" name="Picture 3"/>
          <p:cNvPicPr>
            <a:picLocks noChangeAspect="1"/>
          </p:cNvPicPr>
          <p:nvPr/>
        </p:nvPicPr>
        <p:blipFill>
          <a:blip r:embed="rId2"/>
          <a:stretch>
            <a:fillRect/>
          </a:stretch>
        </p:blipFill>
        <p:spPr>
          <a:xfrm>
            <a:off x="6839883" y="0"/>
            <a:ext cx="2335161" cy="1447800"/>
          </a:xfrm>
          <a:prstGeom prst="rect">
            <a:avLst/>
          </a:prstGeom>
        </p:spPr>
      </p:pic>
      <p:pic>
        <p:nvPicPr>
          <p:cNvPr id="5" name="Picture 4" descr="BRP Tiger Afghanistan 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1981200"/>
            <a:ext cx="2782712" cy="320011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33400" y="5345668"/>
            <a:ext cx="2819400" cy="1200329"/>
          </a:xfrm>
          <a:prstGeom prst="rect">
            <a:avLst/>
          </a:prstGeom>
          <a:noFill/>
        </p:spPr>
        <p:txBody>
          <a:bodyPr wrap="square" rtlCol="0">
            <a:spAutoFit/>
          </a:bodyPr>
          <a:lstStyle/>
          <a:p>
            <a:pPr algn="ctr"/>
            <a:r>
              <a:rPr lang="en-US" dirty="0"/>
              <a:t>Brian R. Price, Ph.D. </a:t>
            </a:r>
          </a:p>
          <a:p>
            <a:pPr algn="ctr"/>
            <a:r>
              <a:rPr lang="en-US" dirty="0">
                <a:hlinkClick r:id="rId4"/>
              </a:rPr>
              <a:t>bprice@hpu.edu</a:t>
            </a:r>
            <a:endParaRPr lang="en-US" dirty="0"/>
          </a:p>
          <a:p>
            <a:endParaRPr lang="en-US" dirty="0"/>
          </a:p>
          <a:p>
            <a:endParaRPr lang="en-US" dirty="0"/>
          </a:p>
        </p:txBody>
      </p:sp>
    </p:spTree>
    <p:extLst>
      <p:ext uri="{BB962C8B-B14F-4D97-AF65-F5344CB8AC3E}">
        <p14:creationId xmlns:p14="http://schemas.microsoft.com/office/powerpoint/2010/main" val="52289812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Revolution in Military Affairs</a:t>
            </a:r>
          </a:p>
        </p:txBody>
      </p:sp>
      <p:sp>
        <p:nvSpPr>
          <p:cNvPr id="3" name="Content Placeholder 2"/>
          <p:cNvSpPr>
            <a:spLocks noGrp="1"/>
          </p:cNvSpPr>
          <p:nvPr>
            <p:ph idx="1"/>
          </p:nvPr>
        </p:nvSpPr>
        <p:spPr/>
        <p:txBody>
          <a:bodyPr/>
          <a:lstStyle/>
          <a:p>
            <a:r>
              <a:rPr lang="en-US" dirty="0"/>
              <a:t>By the 1970s, the Soviets noticed American advancements and began to worry</a:t>
            </a:r>
          </a:p>
          <a:p>
            <a:endParaRPr lang="en-US" dirty="0"/>
          </a:p>
          <a:p>
            <a:r>
              <a:rPr lang="en-US" dirty="0"/>
              <a:t>Coined the term, “Revolution in Military Affairs,” (RMA)</a:t>
            </a:r>
          </a:p>
          <a:p>
            <a:endParaRPr lang="en-US" dirty="0"/>
          </a:p>
          <a:p>
            <a:r>
              <a:rPr lang="en-US" dirty="0"/>
              <a:t>RMA discussion takes off during the 1980s in the United States and amongst NATO allies</a:t>
            </a:r>
          </a:p>
          <a:p>
            <a:endParaRPr lang="en-US" dirty="0"/>
          </a:p>
        </p:txBody>
      </p:sp>
    </p:spTree>
    <p:extLst>
      <p:ext uri="{BB962C8B-B14F-4D97-AF65-F5344CB8AC3E}">
        <p14:creationId xmlns:p14="http://schemas.microsoft.com/office/powerpoint/2010/main" val="3036497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F0-2389-417E-8C7A-422454233316}"/>
              </a:ext>
            </a:extLst>
          </p:cNvPr>
          <p:cNvSpPr>
            <a:spLocks noGrp="1"/>
          </p:cNvSpPr>
          <p:nvPr>
            <p:ph type="title"/>
          </p:nvPr>
        </p:nvSpPr>
        <p:spPr/>
        <p:txBody>
          <a:bodyPr/>
          <a:lstStyle/>
          <a:p>
            <a:r>
              <a:rPr lang="en-US" dirty="0"/>
              <a:t>Narratives</a:t>
            </a:r>
          </a:p>
        </p:txBody>
      </p:sp>
      <p:pic>
        <p:nvPicPr>
          <p:cNvPr id="5" name="Picture 4">
            <a:extLst>
              <a:ext uri="{FF2B5EF4-FFF2-40B4-BE49-F238E27FC236}">
                <a16:creationId xmlns:a16="http://schemas.microsoft.com/office/drawing/2014/main" id="{49A5AA67-F31E-491C-8577-CDFF77BADBFF}"/>
              </a:ext>
            </a:extLst>
          </p:cNvPr>
          <p:cNvPicPr>
            <a:picLocks noChangeAspect="1"/>
          </p:cNvPicPr>
          <p:nvPr/>
        </p:nvPicPr>
        <p:blipFill>
          <a:blip r:embed="rId2"/>
          <a:stretch>
            <a:fillRect/>
          </a:stretch>
        </p:blipFill>
        <p:spPr>
          <a:xfrm>
            <a:off x="6756010" y="2588094"/>
            <a:ext cx="2115387" cy="2977212"/>
          </a:xfrm>
          <a:prstGeom prst="rect">
            <a:avLst/>
          </a:prstGeom>
        </p:spPr>
      </p:pic>
      <p:pic>
        <p:nvPicPr>
          <p:cNvPr id="6" name="Picture 5">
            <a:extLst>
              <a:ext uri="{FF2B5EF4-FFF2-40B4-BE49-F238E27FC236}">
                <a16:creationId xmlns:a16="http://schemas.microsoft.com/office/drawing/2014/main" id="{BD6578F7-D21A-4A31-A0F2-EEB245965F77}"/>
              </a:ext>
            </a:extLst>
          </p:cNvPr>
          <p:cNvPicPr>
            <a:picLocks noChangeAspect="1"/>
          </p:cNvPicPr>
          <p:nvPr/>
        </p:nvPicPr>
        <p:blipFill>
          <a:blip r:embed="rId3"/>
          <a:stretch>
            <a:fillRect/>
          </a:stretch>
        </p:blipFill>
        <p:spPr>
          <a:xfrm>
            <a:off x="1752600" y="2362200"/>
            <a:ext cx="3429000" cy="3429000"/>
          </a:xfrm>
          <a:prstGeom prst="rect">
            <a:avLst/>
          </a:prstGeom>
        </p:spPr>
      </p:pic>
      <p:pic>
        <p:nvPicPr>
          <p:cNvPr id="7" name="Picture 6">
            <a:extLst>
              <a:ext uri="{FF2B5EF4-FFF2-40B4-BE49-F238E27FC236}">
                <a16:creationId xmlns:a16="http://schemas.microsoft.com/office/drawing/2014/main" id="{5C29CA75-E00C-416F-9E33-BE4521C1FD2F}"/>
              </a:ext>
            </a:extLst>
          </p:cNvPr>
          <p:cNvPicPr>
            <a:picLocks noChangeAspect="1"/>
          </p:cNvPicPr>
          <p:nvPr/>
        </p:nvPicPr>
        <p:blipFill>
          <a:blip r:embed="rId4"/>
          <a:stretch>
            <a:fillRect/>
          </a:stretch>
        </p:blipFill>
        <p:spPr>
          <a:xfrm>
            <a:off x="304800" y="2588094"/>
            <a:ext cx="1981200" cy="2977213"/>
          </a:xfrm>
          <a:prstGeom prst="rect">
            <a:avLst/>
          </a:prstGeom>
        </p:spPr>
      </p:pic>
      <p:pic>
        <p:nvPicPr>
          <p:cNvPr id="8" name="Picture 7">
            <a:extLst>
              <a:ext uri="{FF2B5EF4-FFF2-40B4-BE49-F238E27FC236}">
                <a16:creationId xmlns:a16="http://schemas.microsoft.com/office/drawing/2014/main" id="{69C05C16-1CA5-414A-9873-74168D95E113}"/>
              </a:ext>
            </a:extLst>
          </p:cNvPr>
          <p:cNvPicPr>
            <a:picLocks noChangeAspect="1"/>
          </p:cNvPicPr>
          <p:nvPr/>
        </p:nvPicPr>
        <p:blipFill>
          <a:blip r:embed="rId5"/>
          <a:stretch>
            <a:fillRect/>
          </a:stretch>
        </p:blipFill>
        <p:spPr>
          <a:xfrm>
            <a:off x="4673191" y="2588094"/>
            <a:ext cx="2006619" cy="2977212"/>
          </a:xfrm>
          <a:prstGeom prst="rect">
            <a:avLst/>
          </a:prstGeom>
        </p:spPr>
      </p:pic>
    </p:spTree>
    <p:extLst>
      <p:ext uri="{BB962C8B-B14F-4D97-AF65-F5344CB8AC3E}">
        <p14:creationId xmlns:p14="http://schemas.microsoft.com/office/powerpoint/2010/main" val="38739569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Strokes</a:t>
            </a:r>
          </a:p>
        </p:txBody>
      </p:sp>
      <p:pic>
        <p:nvPicPr>
          <p:cNvPr id="4" name="Picture 3"/>
          <p:cNvPicPr>
            <a:picLocks noChangeAspect="1"/>
          </p:cNvPicPr>
          <p:nvPr/>
        </p:nvPicPr>
        <p:blipFill>
          <a:blip r:embed="rId2"/>
          <a:stretch>
            <a:fillRect/>
          </a:stretch>
        </p:blipFill>
        <p:spPr>
          <a:xfrm>
            <a:off x="3962400" y="2432988"/>
            <a:ext cx="4934857" cy="3352800"/>
          </a:xfrm>
          <a:prstGeom prst="rect">
            <a:avLst/>
          </a:prstGeom>
        </p:spPr>
      </p:pic>
      <p:pic>
        <p:nvPicPr>
          <p:cNvPr id="7" name="Picture 6">
            <a:extLst>
              <a:ext uri="{FF2B5EF4-FFF2-40B4-BE49-F238E27FC236}">
                <a16:creationId xmlns:a16="http://schemas.microsoft.com/office/drawing/2014/main" id="{F4855F62-D4B2-4261-B660-6BFBE4C7A162}"/>
              </a:ext>
            </a:extLst>
          </p:cNvPr>
          <p:cNvPicPr>
            <a:picLocks noChangeAspect="1"/>
          </p:cNvPicPr>
          <p:nvPr/>
        </p:nvPicPr>
        <p:blipFill>
          <a:blip r:embed="rId3"/>
          <a:stretch>
            <a:fillRect/>
          </a:stretch>
        </p:blipFill>
        <p:spPr>
          <a:xfrm>
            <a:off x="381000" y="1828800"/>
            <a:ext cx="3276600" cy="4561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09869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F-15 Eagle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2612093"/>
            <a:ext cx="3689985" cy="2971800"/>
          </a:xfrm>
          <a:prstGeom prst="rect">
            <a:avLst/>
          </a:prstGeom>
        </p:spPr>
      </p:pic>
      <p:pic>
        <p:nvPicPr>
          <p:cNvPr id="7" name="Picture 6">
            <a:extLst>
              <a:ext uri="{FF2B5EF4-FFF2-40B4-BE49-F238E27FC236}">
                <a16:creationId xmlns:a16="http://schemas.microsoft.com/office/drawing/2014/main" id="{73537FD9-B19F-42A4-8D74-0FEA480B8853}"/>
              </a:ext>
            </a:extLst>
          </p:cNvPr>
          <p:cNvPicPr>
            <a:picLocks noChangeAspect="1"/>
          </p:cNvPicPr>
          <p:nvPr/>
        </p:nvPicPr>
        <p:blipFill>
          <a:blip r:embed="rId3"/>
          <a:stretch>
            <a:fillRect/>
          </a:stretch>
        </p:blipFill>
        <p:spPr>
          <a:xfrm>
            <a:off x="4201481" y="1905000"/>
            <a:ext cx="4637719" cy="4495800"/>
          </a:xfrm>
          <a:prstGeom prst="rect">
            <a:avLst/>
          </a:prstGeom>
        </p:spPr>
      </p:pic>
      <p:pic>
        <p:nvPicPr>
          <p:cNvPr id="8" name="Picture 7">
            <a:extLst>
              <a:ext uri="{FF2B5EF4-FFF2-40B4-BE49-F238E27FC236}">
                <a16:creationId xmlns:a16="http://schemas.microsoft.com/office/drawing/2014/main" id="{3BDB02EF-BF77-4758-B1AC-4654A2DE4DC0}"/>
              </a:ext>
            </a:extLst>
          </p:cNvPr>
          <p:cNvPicPr>
            <a:picLocks noChangeAspect="1"/>
          </p:cNvPicPr>
          <p:nvPr/>
        </p:nvPicPr>
        <p:blipFill>
          <a:blip r:embed="rId4"/>
          <a:stretch>
            <a:fillRect/>
          </a:stretch>
        </p:blipFill>
        <p:spPr>
          <a:xfrm>
            <a:off x="7093271" y="188976"/>
            <a:ext cx="1876425" cy="2438400"/>
          </a:xfrm>
          <a:prstGeom prst="rect">
            <a:avLst/>
          </a:prstGeom>
        </p:spPr>
      </p:pic>
      <p:pic>
        <p:nvPicPr>
          <p:cNvPr id="9" name="Picture 8">
            <a:extLst>
              <a:ext uri="{FF2B5EF4-FFF2-40B4-BE49-F238E27FC236}">
                <a16:creationId xmlns:a16="http://schemas.microsoft.com/office/drawing/2014/main" id="{771F5F4E-332B-4A30-BC0C-616ED8933E1A}"/>
              </a:ext>
            </a:extLst>
          </p:cNvPr>
          <p:cNvPicPr>
            <a:picLocks noChangeAspect="1"/>
          </p:cNvPicPr>
          <p:nvPr/>
        </p:nvPicPr>
        <p:blipFill>
          <a:blip r:embed="rId5"/>
          <a:stretch>
            <a:fillRect/>
          </a:stretch>
        </p:blipFill>
        <p:spPr>
          <a:xfrm>
            <a:off x="5029030" y="173693"/>
            <a:ext cx="1998993" cy="2438400"/>
          </a:xfrm>
          <a:prstGeom prst="rect">
            <a:avLst/>
          </a:prstGeom>
        </p:spPr>
      </p:pic>
    </p:spTree>
    <p:extLst>
      <p:ext uri="{BB962C8B-B14F-4D97-AF65-F5344CB8AC3E}">
        <p14:creationId xmlns:p14="http://schemas.microsoft.com/office/powerpoint/2010/main" val="26437598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“Fighter Mafia” &amp; the DRM</a:t>
            </a:r>
          </a:p>
        </p:txBody>
      </p:sp>
      <p:sp>
        <p:nvSpPr>
          <p:cNvPr id="3" name="Content Placeholder 2"/>
          <p:cNvSpPr>
            <a:spLocks noGrp="1"/>
          </p:cNvSpPr>
          <p:nvPr>
            <p:ph idx="1"/>
          </p:nvPr>
        </p:nvSpPr>
        <p:spPr>
          <a:xfrm>
            <a:off x="4191000" y="1775191"/>
            <a:ext cx="4495800" cy="4625609"/>
          </a:xfrm>
        </p:spPr>
        <p:txBody>
          <a:bodyPr>
            <a:normAutofit fontScale="70000" lnSpcReduction="20000"/>
          </a:bodyPr>
          <a:lstStyle/>
          <a:p>
            <a:r>
              <a:rPr lang="en-US" dirty="0"/>
              <a:t>Air to Air combat advocates; Everest </a:t>
            </a:r>
            <a:r>
              <a:rPr lang="en-US" dirty="0" err="1"/>
              <a:t>Riccioni</a:t>
            </a:r>
            <a:r>
              <a:rPr lang="en-US" dirty="0"/>
              <a:t>, Pierre </a:t>
            </a:r>
            <a:r>
              <a:rPr lang="en-US" dirty="0" err="1"/>
              <a:t>Sprey</a:t>
            </a:r>
            <a:endParaRPr lang="en-US" dirty="0"/>
          </a:p>
          <a:p>
            <a:endParaRPr lang="en-US" dirty="0"/>
          </a:p>
          <a:p>
            <a:r>
              <a:rPr lang="en-US" dirty="0"/>
              <a:t>Arguing against complexity and growing expense of modern weaponry</a:t>
            </a:r>
          </a:p>
          <a:p>
            <a:endParaRPr lang="en-US" dirty="0"/>
          </a:p>
          <a:p>
            <a:r>
              <a:rPr lang="en-US" dirty="0"/>
              <a:t>James Burton’s debacle over the Bradley Fighting vehicle, “Pentagon Wars”  </a:t>
            </a:r>
          </a:p>
          <a:p>
            <a:endParaRPr lang="en-US" dirty="0"/>
          </a:p>
          <a:p>
            <a:r>
              <a:rPr lang="en-US" dirty="0"/>
              <a:t>Bill Lind, Dick Cheney, Noel Fallows, Mike Wylie, Newt </a:t>
            </a:r>
            <a:r>
              <a:rPr lang="en-US" dirty="0" err="1"/>
              <a:t>Gingrich,Franklin</a:t>
            </a:r>
            <a:r>
              <a:rPr lang="en-US" dirty="0"/>
              <a:t> Spinney, all DRM </a:t>
            </a:r>
          </a:p>
          <a:p>
            <a:endParaRPr lang="en-US" dirty="0"/>
          </a:p>
        </p:txBody>
      </p:sp>
      <p:pic>
        <p:nvPicPr>
          <p:cNvPr id="5" name="Picture 4"/>
          <p:cNvPicPr>
            <a:picLocks noChangeAspect="1"/>
          </p:cNvPicPr>
          <p:nvPr/>
        </p:nvPicPr>
        <p:blipFill>
          <a:blip r:embed="rId2"/>
          <a:stretch>
            <a:fillRect/>
          </a:stretch>
        </p:blipFill>
        <p:spPr>
          <a:xfrm>
            <a:off x="304800" y="4114800"/>
            <a:ext cx="3628992" cy="2489200"/>
          </a:xfrm>
          <a:prstGeom prst="rect">
            <a:avLst/>
          </a:prstGeom>
        </p:spPr>
      </p:pic>
      <p:pic>
        <p:nvPicPr>
          <p:cNvPr id="6" name="Picture 5"/>
          <p:cNvPicPr>
            <a:picLocks noChangeAspect="1"/>
          </p:cNvPicPr>
          <p:nvPr/>
        </p:nvPicPr>
        <p:blipFill>
          <a:blip r:embed="rId3"/>
          <a:stretch>
            <a:fillRect/>
          </a:stretch>
        </p:blipFill>
        <p:spPr>
          <a:xfrm>
            <a:off x="304800" y="1600200"/>
            <a:ext cx="3505200" cy="2336800"/>
          </a:xfrm>
          <a:prstGeom prst="rect">
            <a:avLst/>
          </a:prstGeom>
        </p:spPr>
      </p:pic>
    </p:spTree>
    <p:extLst>
      <p:ext uri="{BB962C8B-B14F-4D97-AF65-F5344CB8AC3E}">
        <p14:creationId xmlns:p14="http://schemas.microsoft.com/office/powerpoint/2010/main" val="10545655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J. Perry </a:t>
            </a:r>
          </a:p>
        </p:txBody>
      </p:sp>
      <p:pic>
        <p:nvPicPr>
          <p:cNvPr id="6" name="Picture 5">
            <a:extLst>
              <a:ext uri="{FF2B5EF4-FFF2-40B4-BE49-F238E27FC236}">
                <a16:creationId xmlns:a16="http://schemas.microsoft.com/office/drawing/2014/main" id="{6058D541-241B-46C5-9FA5-B7C61C53C8E1}"/>
              </a:ext>
            </a:extLst>
          </p:cNvPr>
          <p:cNvPicPr>
            <a:picLocks noChangeAspect="1"/>
          </p:cNvPicPr>
          <p:nvPr/>
        </p:nvPicPr>
        <p:blipFill>
          <a:blip r:embed="rId2"/>
          <a:stretch>
            <a:fillRect/>
          </a:stretch>
        </p:blipFill>
        <p:spPr>
          <a:xfrm>
            <a:off x="4800600" y="1545278"/>
            <a:ext cx="4159229" cy="5157273"/>
          </a:xfrm>
          <a:prstGeom prst="rect">
            <a:avLst/>
          </a:prstGeom>
        </p:spPr>
      </p:pic>
      <p:pic>
        <p:nvPicPr>
          <p:cNvPr id="7" name="Picture 6">
            <a:extLst>
              <a:ext uri="{FF2B5EF4-FFF2-40B4-BE49-F238E27FC236}">
                <a16:creationId xmlns:a16="http://schemas.microsoft.com/office/drawing/2014/main" id="{2C71F04F-06B5-4011-A489-E9BADD4520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3" b="93001" l="7724" r="93801">
                        <a14:foregroundMark x1="7724" y1="20323" x2="7724" y2="20323"/>
                        <a14:foregroundMark x1="44309" y1="9017" x2="44309" y2="9017"/>
                        <a14:foregroundMark x1="93801" y1="49529" x2="93801" y2="50336"/>
                        <a14:foregroundMark x1="63415" y1="93001" x2="63415" y2="93001"/>
                      </a14:backgroundRemoval>
                    </a14:imgEffect>
                  </a14:imgLayer>
                </a14:imgProps>
              </a:ext>
            </a:extLst>
          </a:blip>
          <a:stretch>
            <a:fillRect/>
          </a:stretch>
        </p:blipFill>
        <p:spPr>
          <a:xfrm>
            <a:off x="68867" y="1143000"/>
            <a:ext cx="3474433" cy="2623479"/>
          </a:xfrm>
          <a:prstGeom prst="rect">
            <a:avLst/>
          </a:prstGeom>
        </p:spPr>
      </p:pic>
      <p:pic>
        <p:nvPicPr>
          <p:cNvPr id="8" name="Picture 7">
            <a:extLst>
              <a:ext uri="{FF2B5EF4-FFF2-40B4-BE49-F238E27FC236}">
                <a16:creationId xmlns:a16="http://schemas.microsoft.com/office/drawing/2014/main" id="{6CB74C0F-34DE-47B1-B573-75667915F7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971800" y="1373351"/>
            <a:ext cx="2743200" cy="2465408"/>
          </a:xfrm>
          <a:prstGeom prst="rect">
            <a:avLst/>
          </a:prstGeom>
        </p:spPr>
      </p:pic>
      <p:pic>
        <p:nvPicPr>
          <p:cNvPr id="9" name="Picture 8">
            <a:extLst>
              <a:ext uri="{FF2B5EF4-FFF2-40B4-BE49-F238E27FC236}">
                <a16:creationId xmlns:a16="http://schemas.microsoft.com/office/drawing/2014/main" id="{6CA6C557-185E-4DFC-8A7C-30B8FD0836AE}"/>
              </a:ext>
            </a:extLst>
          </p:cNvPr>
          <p:cNvPicPr>
            <a:picLocks noChangeAspect="1"/>
          </p:cNvPicPr>
          <p:nvPr/>
        </p:nvPicPr>
        <p:blipFill>
          <a:blip r:embed="rId7"/>
          <a:stretch>
            <a:fillRect/>
          </a:stretch>
        </p:blipFill>
        <p:spPr>
          <a:xfrm>
            <a:off x="457200" y="3886200"/>
            <a:ext cx="3752850" cy="2735411"/>
          </a:xfrm>
          <a:prstGeom prst="rect">
            <a:avLst/>
          </a:prstGeom>
        </p:spPr>
      </p:pic>
    </p:spTree>
    <p:extLst>
      <p:ext uri="{BB962C8B-B14F-4D97-AF65-F5344CB8AC3E}">
        <p14:creationId xmlns:p14="http://schemas.microsoft.com/office/powerpoint/2010/main" val="34336903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LoE</a:t>
            </a:r>
            <a:r>
              <a:rPr lang="en-US" dirty="0"/>
              <a:t> 1: PPBS &amp; PA&amp;E</a:t>
            </a:r>
          </a:p>
        </p:txBody>
      </p:sp>
      <p:pic>
        <p:nvPicPr>
          <p:cNvPr id="8" name="Picture 7">
            <a:extLst>
              <a:ext uri="{FF2B5EF4-FFF2-40B4-BE49-F238E27FC236}">
                <a16:creationId xmlns:a16="http://schemas.microsoft.com/office/drawing/2014/main" id="{9C360149-D276-4AA0-8A98-F7B700C3323A}"/>
              </a:ext>
            </a:extLst>
          </p:cNvPr>
          <p:cNvPicPr>
            <a:picLocks noChangeAspect="1"/>
          </p:cNvPicPr>
          <p:nvPr/>
        </p:nvPicPr>
        <p:blipFill>
          <a:blip r:embed="rId2"/>
          <a:stretch>
            <a:fillRect/>
          </a:stretch>
        </p:blipFill>
        <p:spPr>
          <a:xfrm>
            <a:off x="4876800" y="1600200"/>
            <a:ext cx="4124325" cy="5150276"/>
          </a:xfrm>
          <a:prstGeom prst="rect">
            <a:avLst/>
          </a:prstGeom>
        </p:spPr>
      </p:pic>
      <p:pic>
        <p:nvPicPr>
          <p:cNvPr id="9" name="Picture 8">
            <a:extLst>
              <a:ext uri="{FF2B5EF4-FFF2-40B4-BE49-F238E27FC236}">
                <a16:creationId xmlns:a16="http://schemas.microsoft.com/office/drawing/2014/main" id="{61313975-16C7-4952-9867-0ED197539892}"/>
              </a:ext>
            </a:extLst>
          </p:cNvPr>
          <p:cNvPicPr>
            <a:picLocks noChangeAspect="1"/>
          </p:cNvPicPr>
          <p:nvPr/>
        </p:nvPicPr>
        <p:blipFill>
          <a:blip r:embed="rId3"/>
          <a:stretch>
            <a:fillRect/>
          </a:stretch>
        </p:blipFill>
        <p:spPr>
          <a:xfrm>
            <a:off x="914400" y="1603420"/>
            <a:ext cx="3810000" cy="5019675"/>
          </a:xfrm>
          <a:prstGeom prst="rect">
            <a:avLst/>
          </a:prstGeom>
        </p:spPr>
      </p:pic>
      <p:pic>
        <p:nvPicPr>
          <p:cNvPr id="10" name="Picture 9">
            <a:extLst>
              <a:ext uri="{FF2B5EF4-FFF2-40B4-BE49-F238E27FC236}">
                <a16:creationId xmlns:a16="http://schemas.microsoft.com/office/drawing/2014/main" id="{BC95A310-7807-4DBC-A796-3C385C7F6D5E}"/>
              </a:ext>
            </a:extLst>
          </p:cNvPr>
          <p:cNvPicPr>
            <a:picLocks noChangeAspect="1"/>
          </p:cNvPicPr>
          <p:nvPr/>
        </p:nvPicPr>
        <p:blipFill>
          <a:blip r:embed="rId4"/>
          <a:stretch>
            <a:fillRect/>
          </a:stretch>
        </p:blipFill>
        <p:spPr>
          <a:xfrm>
            <a:off x="111751" y="3657600"/>
            <a:ext cx="1724025" cy="2647950"/>
          </a:xfrm>
          <a:prstGeom prst="rect">
            <a:avLst/>
          </a:prstGeom>
        </p:spPr>
      </p:pic>
    </p:spTree>
    <p:extLst>
      <p:ext uri="{BB962C8B-B14F-4D97-AF65-F5344CB8AC3E}">
        <p14:creationId xmlns:p14="http://schemas.microsoft.com/office/powerpoint/2010/main" val="6214104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Programs in the Crosshairs</a:t>
            </a:r>
          </a:p>
        </p:txBody>
      </p:sp>
      <p:pic>
        <p:nvPicPr>
          <p:cNvPr id="9" name="Picture 8">
            <a:extLst>
              <a:ext uri="{FF2B5EF4-FFF2-40B4-BE49-F238E27FC236}">
                <a16:creationId xmlns:a16="http://schemas.microsoft.com/office/drawing/2014/main" id="{ADDB8A6A-B0C4-4089-A01A-5A5B25330D81}"/>
              </a:ext>
            </a:extLst>
          </p:cNvPr>
          <p:cNvPicPr>
            <a:picLocks noChangeAspect="1"/>
          </p:cNvPicPr>
          <p:nvPr/>
        </p:nvPicPr>
        <p:blipFill>
          <a:blip r:embed="rId2"/>
          <a:stretch>
            <a:fillRect/>
          </a:stretch>
        </p:blipFill>
        <p:spPr>
          <a:xfrm>
            <a:off x="6324600" y="1600200"/>
            <a:ext cx="2667000" cy="1714500"/>
          </a:xfrm>
          <a:prstGeom prst="rect">
            <a:avLst/>
          </a:prstGeom>
        </p:spPr>
      </p:pic>
      <p:pic>
        <p:nvPicPr>
          <p:cNvPr id="10" name="Picture 9">
            <a:extLst>
              <a:ext uri="{FF2B5EF4-FFF2-40B4-BE49-F238E27FC236}">
                <a16:creationId xmlns:a16="http://schemas.microsoft.com/office/drawing/2014/main" id="{95FF3443-8A48-4800-83CA-5F5493563DBD}"/>
              </a:ext>
            </a:extLst>
          </p:cNvPr>
          <p:cNvPicPr>
            <a:picLocks noChangeAspect="1"/>
          </p:cNvPicPr>
          <p:nvPr/>
        </p:nvPicPr>
        <p:blipFill>
          <a:blip r:embed="rId3"/>
          <a:stretch>
            <a:fillRect/>
          </a:stretch>
        </p:blipFill>
        <p:spPr>
          <a:xfrm>
            <a:off x="134155" y="1647166"/>
            <a:ext cx="1466045" cy="1098118"/>
          </a:xfrm>
          <a:prstGeom prst="rect">
            <a:avLst/>
          </a:prstGeom>
        </p:spPr>
      </p:pic>
      <p:pic>
        <p:nvPicPr>
          <p:cNvPr id="11" name="Picture 10">
            <a:extLst>
              <a:ext uri="{FF2B5EF4-FFF2-40B4-BE49-F238E27FC236}">
                <a16:creationId xmlns:a16="http://schemas.microsoft.com/office/drawing/2014/main" id="{280C233D-E37B-4C75-BDEE-0DD14280F872}"/>
              </a:ext>
            </a:extLst>
          </p:cNvPr>
          <p:cNvPicPr>
            <a:picLocks noChangeAspect="1"/>
          </p:cNvPicPr>
          <p:nvPr/>
        </p:nvPicPr>
        <p:blipFill>
          <a:blip r:embed="rId4"/>
          <a:stretch>
            <a:fillRect/>
          </a:stretch>
        </p:blipFill>
        <p:spPr>
          <a:xfrm>
            <a:off x="205950" y="4239366"/>
            <a:ext cx="2438400" cy="2266950"/>
          </a:xfrm>
          <a:prstGeom prst="rect">
            <a:avLst/>
          </a:prstGeom>
        </p:spPr>
      </p:pic>
      <p:pic>
        <p:nvPicPr>
          <p:cNvPr id="12" name="Picture 11">
            <a:extLst>
              <a:ext uri="{FF2B5EF4-FFF2-40B4-BE49-F238E27FC236}">
                <a16:creationId xmlns:a16="http://schemas.microsoft.com/office/drawing/2014/main" id="{45F043E7-140E-45D5-BE81-89F20A175A40}"/>
              </a:ext>
            </a:extLst>
          </p:cNvPr>
          <p:cNvPicPr>
            <a:picLocks noChangeAspect="1"/>
          </p:cNvPicPr>
          <p:nvPr/>
        </p:nvPicPr>
        <p:blipFill>
          <a:blip r:embed="rId5"/>
          <a:stretch>
            <a:fillRect/>
          </a:stretch>
        </p:blipFill>
        <p:spPr>
          <a:xfrm>
            <a:off x="1981199" y="1634288"/>
            <a:ext cx="1673223" cy="1113454"/>
          </a:xfrm>
          <a:prstGeom prst="rect">
            <a:avLst/>
          </a:prstGeom>
        </p:spPr>
      </p:pic>
      <p:pic>
        <p:nvPicPr>
          <p:cNvPr id="14" name="Picture 13">
            <a:extLst>
              <a:ext uri="{FF2B5EF4-FFF2-40B4-BE49-F238E27FC236}">
                <a16:creationId xmlns:a16="http://schemas.microsoft.com/office/drawing/2014/main" id="{AD99F2D9-B7E9-4A4D-808A-4F8FA5215570}"/>
              </a:ext>
            </a:extLst>
          </p:cNvPr>
          <p:cNvPicPr>
            <a:picLocks noChangeAspect="1"/>
          </p:cNvPicPr>
          <p:nvPr/>
        </p:nvPicPr>
        <p:blipFill rotWithShape="1">
          <a:blip r:embed="rId6"/>
          <a:srcRect l="-1754" t="16333" r="1754" b="-240"/>
          <a:stretch/>
        </p:blipFill>
        <p:spPr>
          <a:xfrm>
            <a:off x="3745707" y="3842979"/>
            <a:ext cx="5199159" cy="2740152"/>
          </a:xfrm>
          <a:prstGeom prst="rect">
            <a:avLst/>
          </a:prstGeom>
        </p:spPr>
      </p:pic>
      <p:pic>
        <p:nvPicPr>
          <p:cNvPr id="15" name="Picture 14">
            <a:extLst>
              <a:ext uri="{FF2B5EF4-FFF2-40B4-BE49-F238E27FC236}">
                <a16:creationId xmlns:a16="http://schemas.microsoft.com/office/drawing/2014/main" id="{0DE2F84F-5655-4E15-B6EC-81808CD6B16E}"/>
              </a:ext>
            </a:extLst>
          </p:cNvPr>
          <p:cNvPicPr>
            <a:picLocks noChangeAspect="1"/>
          </p:cNvPicPr>
          <p:nvPr/>
        </p:nvPicPr>
        <p:blipFill>
          <a:blip r:embed="rId7"/>
          <a:stretch>
            <a:fillRect/>
          </a:stretch>
        </p:blipFill>
        <p:spPr>
          <a:xfrm>
            <a:off x="2133600" y="3200400"/>
            <a:ext cx="1930400" cy="1447800"/>
          </a:xfrm>
          <a:prstGeom prst="rect">
            <a:avLst/>
          </a:prstGeom>
        </p:spPr>
      </p:pic>
      <p:pic>
        <p:nvPicPr>
          <p:cNvPr id="16" name="Picture 15">
            <a:extLst>
              <a:ext uri="{FF2B5EF4-FFF2-40B4-BE49-F238E27FC236}">
                <a16:creationId xmlns:a16="http://schemas.microsoft.com/office/drawing/2014/main" id="{92A49DF8-80A8-4323-BD32-51BBD439C4B0}"/>
              </a:ext>
            </a:extLst>
          </p:cNvPr>
          <p:cNvPicPr>
            <a:picLocks noChangeAspect="1"/>
          </p:cNvPicPr>
          <p:nvPr/>
        </p:nvPicPr>
        <p:blipFill>
          <a:blip r:embed="rId8"/>
          <a:stretch>
            <a:fillRect/>
          </a:stretch>
        </p:blipFill>
        <p:spPr>
          <a:xfrm>
            <a:off x="180192" y="2857531"/>
            <a:ext cx="1882515" cy="1252728"/>
          </a:xfrm>
          <a:prstGeom prst="rect">
            <a:avLst/>
          </a:prstGeom>
        </p:spPr>
      </p:pic>
      <p:pic>
        <p:nvPicPr>
          <p:cNvPr id="17" name="Picture 16">
            <a:extLst>
              <a:ext uri="{FF2B5EF4-FFF2-40B4-BE49-F238E27FC236}">
                <a16:creationId xmlns:a16="http://schemas.microsoft.com/office/drawing/2014/main" id="{B3A819B7-DC4A-4981-9E4F-3981B01D8B0F}"/>
              </a:ext>
            </a:extLst>
          </p:cNvPr>
          <p:cNvPicPr>
            <a:picLocks noChangeAspect="1"/>
          </p:cNvPicPr>
          <p:nvPr/>
        </p:nvPicPr>
        <p:blipFill>
          <a:blip r:embed="rId9"/>
          <a:stretch>
            <a:fillRect/>
          </a:stretch>
        </p:blipFill>
        <p:spPr>
          <a:xfrm>
            <a:off x="3745707" y="1644945"/>
            <a:ext cx="2468397" cy="1479256"/>
          </a:xfrm>
          <a:prstGeom prst="rect">
            <a:avLst/>
          </a:prstGeom>
        </p:spPr>
      </p:pic>
    </p:spTree>
    <p:extLst>
      <p:ext uri="{BB962C8B-B14F-4D97-AF65-F5344CB8AC3E}">
        <p14:creationId xmlns:p14="http://schemas.microsoft.com/office/powerpoint/2010/main" val="3792899946"/>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udicum Dei to Duel d'honneur">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Iudicum Dei to Duel d'honneur</Template>
  <TotalTime>34963</TotalTime>
  <Words>1169</Words>
  <Application>Microsoft Office PowerPoint</Application>
  <PresentationFormat>On-screen Show (4:3)</PresentationFormat>
  <Paragraphs>151</Paragraphs>
  <Slides>27</Slides>
  <Notes>2</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Corbel</vt:lpstr>
      <vt:lpstr>Wingdings</vt:lpstr>
      <vt:lpstr>Wingdings 2</vt:lpstr>
      <vt:lpstr>Wingdings 3</vt:lpstr>
      <vt:lpstr>Iudicum Dei to Duel d'honneur</vt:lpstr>
      <vt:lpstr>Gen. “Bill” Creech, John Boyd</vt:lpstr>
      <vt:lpstr>OODA</vt:lpstr>
      <vt:lpstr>Narratives</vt:lpstr>
      <vt:lpstr>Different Strokes</vt:lpstr>
      <vt:lpstr>F-15 Eagle</vt:lpstr>
      <vt:lpstr>“Fighter Mafia” &amp; the DRM</vt:lpstr>
      <vt:lpstr>William J. Perry </vt:lpstr>
      <vt:lpstr>LoE 1: PPBS &amp; PA&amp;E</vt:lpstr>
      <vt:lpstr>Programs in the Crosshairs</vt:lpstr>
      <vt:lpstr>The F-16 becomes Multi-Role</vt:lpstr>
      <vt:lpstr>LoE #2: Congress</vt:lpstr>
      <vt:lpstr>Yom Kippur War</vt:lpstr>
      <vt:lpstr>Rollback Briefing</vt:lpstr>
      <vt:lpstr>The Establishment’s Vision:  The Offset Strategy </vt:lpstr>
      <vt:lpstr>Creech in the Trenches</vt:lpstr>
      <vt:lpstr>LoE #3: Direct to the Public</vt:lpstr>
      <vt:lpstr>Patterns of Conflict </vt:lpstr>
      <vt:lpstr>Boyd’s Legacy</vt:lpstr>
      <vt:lpstr>Complementary Roles</vt:lpstr>
      <vt:lpstr>Other Programs with a Creech imprint</vt:lpstr>
      <vt:lpstr>Gulf War Testimony</vt:lpstr>
      <vt:lpstr>Creech &amp; Boyd Quotes</vt:lpstr>
      <vt:lpstr>Sources</vt:lpstr>
      <vt:lpstr>Thanh Hua Bridge </vt:lpstr>
      <vt:lpstr>About the author</vt:lpstr>
      <vt:lpstr>Hawai’i Pacific University</vt:lpstr>
      <vt:lpstr>Revolution in Military Affairs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Medieval Chivalry</dc:title>
  <dc:creator>Brian R. Price</dc:creator>
  <cp:lastModifiedBy>Brian Price</cp:lastModifiedBy>
  <cp:revision>1383</cp:revision>
  <dcterms:created xsi:type="dcterms:W3CDTF">2008-08-15T15:23:31Z</dcterms:created>
  <dcterms:modified xsi:type="dcterms:W3CDTF">2019-09-20T03:41:13Z</dcterms:modified>
</cp:coreProperties>
</file>